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65" r:id="rId4"/>
    <p:sldId id="273" r:id="rId5"/>
    <p:sldId id="274" r:id="rId6"/>
    <p:sldId id="275" r:id="rId7"/>
    <p:sldId id="257" r:id="rId8"/>
    <p:sldId id="277" r:id="rId9"/>
    <p:sldId id="264" r:id="rId10"/>
    <p:sldId id="266" r:id="rId11"/>
    <p:sldId id="276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7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6E735-AD8F-46A8-B9BD-5DD659E9430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0A10D-A87D-49B8-9144-4B04D130D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4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 Committee: make recommendations to the Steering Committee for a consistent and robust community engagement process</a:t>
            </a:r>
          </a:p>
          <a:p>
            <a:r>
              <a:rPr lang="en-US" dirty="0"/>
              <a:t>Process outlines:</a:t>
            </a:r>
          </a:p>
          <a:p>
            <a:pPr lvl="1"/>
            <a:r>
              <a:rPr lang="en-US" dirty="0"/>
              <a:t>A list of geographic and demographic communities</a:t>
            </a:r>
          </a:p>
          <a:p>
            <a:pPr lvl="1"/>
            <a:r>
              <a:rPr lang="en-US" dirty="0"/>
              <a:t>Engagement methods best suited to reach identified communities</a:t>
            </a:r>
          </a:p>
          <a:p>
            <a:pPr lvl="1"/>
            <a:r>
              <a:rPr lang="en-US" dirty="0"/>
              <a:t>Relationship building with identified communities</a:t>
            </a:r>
          </a:p>
          <a:p>
            <a:pPr lvl="1"/>
            <a:r>
              <a:rPr lang="en-US" dirty="0"/>
              <a:t>Instruments and methods to identify community assets/resources, health concerns &amp; root causes, needs, and opportunities to address gaps/needs</a:t>
            </a:r>
          </a:p>
          <a:p>
            <a:endParaRPr lang="en-US" dirty="0"/>
          </a:p>
          <a:p>
            <a:r>
              <a:rPr lang="en-US" dirty="0"/>
              <a:t>Metrics Committee Develops:</a:t>
            </a:r>
          </a:p>
          <a:p>
            <a:pPr lvl="1"/>
            <a:r>
              <a:rPr lang="en-US" dirty="0"/>
              <a:t>Processes for reviewing indicators and measures regularly to stay up to date on research, data sources, and current issues</a:t>
            </a:r>
          </a:p>
          <a:p>
            <a:pPr lvl="1"/>
            <a:r>
              <a:rPr lang="en-US" dirty="0"/>
              <a:t>Common set of population/community health indicators and measures</a:t>
            </a:r>
          </a:p>
          <a:p>
            <a:pPr lvl="1"/>
            <a:r>
              <a:rPr lang="en-US" dirty="0"/>
              <a:t>Preliminary data analysis plan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0A10D-A87D-49B8-9144-4B04D130D6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63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FEE2B-7C44-49B4-736B-CABCFCF9A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B5AFE4-814F-C17E-DE8A-6FFD584DE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451DC-4AF7-ECE1-2D4F-D7EB6DA18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C053-D7E8-419A-A192-9CC522EABE18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6DA67-3E7F-A235-0E0F-54BA1614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52AF8-2EB7-5004-839D-3D66B4A2F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F741-7C0D-4D0E-98E1-DD0EF19A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02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47B59-0669-EB96-C050-FF79C3E5B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F0A8B0-E6D5-BA4D-EAE9-5491199EE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82584-1131-ECCE-5577-54AF4F83B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C053-D7E8-419A-A192-9CC522EABE18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F6E10-0CDB-9791-224B-5E35F36E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0FF9D-6515-7F34-0CDB-322B1C47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F741-7C0D-4D0E-98E1-DD0EF19A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1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92987F-F1BF-46AA-A7C8-AB4CCBEE36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DF509-A353-131A-420E-20AF9E6FE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2C967-E9D5-37BB-8F56-769551FF8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C053-D7E8-419A-A192-9CC522EABE18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626F4-939E-333A-1827-2DD957688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0E1EC-BCC3-E5DB-995B-F8B07F072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F741-7C0D-4D0E-98E1-DD0EF19A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B2DB-FBBC-4810-9900-A59D2FBE751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2FF0-262F-4A3D-986B-29B18FC48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48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B2DB-FBBC-4810-9900-A59D2FBE751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2FF0-262F-4A3D-986B-29B18FC48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8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B2DB-FBBC-4810-9900-A59D2FBE751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2FF0-262F-4A3D-986B-29B18FC48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94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B2DB-FBBC-4810-9900-A59D2FBE751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2FF0-262F-4A3D-986B-29B18FC48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40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B2DB-FBBC-4810-9900-A59D2FBE751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2FF0-262F-4A3D-986B-29B18FC48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96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B2DB-FBBC-4810-9900-A59D2FBE751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2FF0-262F-4A3D-986B-29B18FC48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13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B2DB-FBBC-4810-9900-A59D2FBE751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2FF0-262F-4A3D-986B-29B18FC48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26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B2DB-FBBC-4810-9900-A59D2FBE751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2FF0-262F-4A3D-986B-29B18FC48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6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ECADB-3D1B-F616-C241-B14513734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1E1D6-D351-04A5-DE10-E02CD3904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3CE4E-F87F-FA63-C7D7-4228CBF93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C053-D7E8-419A-A192-9CC522EABE18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7FEF9-A5B6-8BB1-A859-778473067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7B1B6-21F0-5739-EFFD-306965781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F741-7C0D-4D0E-98E1-DD0EF19A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75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B2DB-FBBC-4810-9900-A59D2FBE751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2FF0-262F-4A3D-986B-29B18FC48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99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B2DB-FBBC-4810-9900-A59D2FBE751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2FF0-262F-4A3D-986B-29B18FC48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26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B2DB-FBBC-4810-9900-A59D2FBE751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2FF0-262F-4A3D-986B-29B18FC48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8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00329-18F5-27BB-9DF8-0B1A192A0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59890-A25C-7725-9148-11E3E619A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B4B13-D29D-6DC8-C788-CC31A3A4B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C053-D7E8-419A-A192-9CC522EABE18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17DB3-BEED-84FD-F9B0-F4F2C74A0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B643A-18CE-2DAC-71C9-73EAC0B75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F741-7C0D-4D0E-98E1-DD0EF19A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6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D27DF-7A5A-1C10-0C8C-75266F42E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18CF6-C21D-B865-D122-FA06373EF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834930-D27E-E21B-8575-9DBD2AF18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441EC-7470-71DA-305A-9926A5918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C053-D7E8-419A-A192-9CC522EABE18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097905-8E48-F692-FEC4-8D09C14A5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6CE6B-7B2E-D50F-E185-62278FCDF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F741-7C0D-4D0E-98E1-DD0EF19A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5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7F0AD-9F8E-0F9B-F0EF-60EAC7FD3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8B6BE-EA99-390B-A4B9-5990FFE46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1EB7E8-3EFC-D980-6FB5-18F384419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DDB741-E4E3-D4FF-A6E4-886093526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BF1424-3018-72A4-F0D3-DFF0056233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051569-2F6D-8CDA-ADBC-1E5FAE8F8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C053-D7E8-419A-A192-9CC522EABE18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B2BA2A-27C3-3735-0057-51EE85577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772811-38C2-B16B-2109-CD92806E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F741-7C0D-4D0E-98E1-DD0EF19A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6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C1D6A-046C-0C49-23C1-F3B00D7A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B7255F-38D2-7E68-ACDE-05B5EC057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C053-D7E8-419A-A192-9CC522EABE18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356E1-01A3-E27B-8580-D3AC3F62F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78F3CA-9FF0-296D-7874-28813A0E9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F741-7C0D-4D0E-98E1-DD0EF19A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2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6A1B40-F1EC-7614-0E86-8B1459CCF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C053-D7E8-419A-A192-9CC522EABE18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F2C0E7-9350-B20A-3568-B17BAB6EA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6A38E-C17A-EE69-0373-790F01BC9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F741-7C0D-4D0E-98E1-DD0EF19A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18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FF2FD-E4DB-6901-0B8E-34336E62C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0353F-FAB3-74E4-D0BB-7A5D67146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B02CCA-8A2E-1DBB-45A9-F3DE6C45B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39E78-5A26-0170-481C-6E32AFADE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C053-D7E8-419A-A192-9CC522EABE18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E70D47-6AD3-0FAC-D2CC-5333922EE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B62F5-46E7-886E-82EC-E328F9D0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F741-7C0D-4D0E-98E1-DD0EF19A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7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A18B2-4F21-706E-E2EB-29E7CF884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8751F8-45C3-F9F3-B0B7-1CC1AE29F1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40785E-38A3-6596-8041-078BE73D8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E5BCD-555F-031A-2F8E-FC6F61F13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C053-D7E8-419A-A192-9CC522EABE18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194F34-0B6A-04C1-7E36-E86D4190C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CA88D-4DAD-B4AA-D5C6-1FB41FF0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F741-7C0D-4D0E-98E1-DD0EF19A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6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AFB795-AF2C-DCDF-8794-313FDF45B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05A1C-25E4-5949-56CB-8DBDC29B9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0BCE3-8072-F6BA-B06C-51A03D8C1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AC053-D7E8-419A-A192-9CC522EABE18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EF673-6BA0-3405-BFAB-5054388D4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1662D-D9FC-0996-1201-0C67563A9C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CF741-7C0D-4D0E-98E1-DD0EF19AF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6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EB2DB-FBBC-4810-9900-A59D2FBE751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F2FF0-262F-4A3D-986B-29B18FC48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9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AFAC3-0F58-617F-41ED-6C1D4831CB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Maine Shared Community Health Needs Assessment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8ECB7-11A2-B94F-DD32-7E6F9919F5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2023 Bidders Call</a:t>
            </a:r>
          </a:p>
          <a:p>
            <a:r>
              <a:rPr lang="en-US" dirty="0"/>
              <a:t>November 7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B68D43-E43E-74D9-3F43-1A4489C9CA87}"/>
              </a:ext>
            </a:extLst>
          </p:cNvPr>
          <p:cNvGrpSpPr/>
          <p:nvPr/>
        </p:nvGrpSpPr>
        <p:grpSpPr>
          <a:xfrm>
            <a:off x="2875879" y="5492487"/>
            <a:ext cx="6440242" cy="1095206"/>
            <a:chOff x="3629342" y="3105785"/>
            <a:chExt cx="4933315" cy="64643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9F7A4F5-205B-4DD1-2177-7E9DCE8A3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342" y="3105785"/>
              <a:ext cx="4094480" cy="64643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86AFF0B-22D2-5102-ABDF-40B3AD32A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3517" y="3275965"/>
              <a:ext cx="739140" cy="347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069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C9458-8958-7B45-8276-6C764B1B6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8" y="283362"/>
            <a:ext cx="10515600" cy="1325563"/>
          </a:xfrm>
        </p:spPr>
        <p:txBody>
          <a:bodyPr/>
          <a:lstStyle/>
          <a:p>
            <a:r>
              <a:rPr lang="en-US" dirty="0"/>
              <a:t>Data Vendor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6E0E1-890E-B7A5-FEA2-2490D5815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4046"/>
            <a:ext cx="10350357" cy="4784391"/>
          </a:xfrm>
        </p:spPr>
        <p:txBody>
          <a:bodyPr>
            <a:normAutofit/>
          </a:bodyPr>
          <a:lstStyle/>
          <a:p>
            <a:r>
              <a:rPr lang="en-US" dirty="0"/>
              <a:t>Analysis of 125 indicators (271 in total)</a:t>
            </a:r>
          </a:p>
          <a:p>
            <a:r>
              <a:rPr lang="en-US" dirty="0"/>
              <a:t>Data points for Stakeholder </a:t>
            </a:r>
            <a:r>
              <a:rPr lang="en-US"/>
              <a:t>Forum presentations</a:t>
            </a:r>
            <a:endParaRPr lang="en-US" dirty="0"/>
          </a:p>
          <a:p>
            <a:r>
              <a:rPr lang="en-US" dirty="0"/>
              <a:t>Graphics and tables for reports</a:t>
            </a:r>
          </a:p>
          <a:p>
            <a:r>
              <a:rPr lang="en-US" dirty="0"/>
              <a:t>Analysis of qualitative and quantitative data for health profiles</a:t>
            </a:r>
          </a:p>
          <a:p>
            <a:r>
              <a:rPr lang="en-US" dirty="0"/>
              <a:t>Data Health Profiles</a:t>
            </a:r>
          </a:p>
          <a:p>
            <a:r>
              <a:rPr lang="en-US" dirty="0"/>
              <a:t>Health Equity Profiles</a:t>
            </a:r>
          </a:p>
          <a:p>
            <a:r>
              <a:rPr lang="en-US" dirty="0"/>
              <a:t>Urban Health Profiles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FD0DDF-0204-8202-1C82-44091E8D7D9C}"/>
              </a:ext>
            </a:extLst>
          </p:cNvPr>
          <p:cNvGrpSpPr/>
          <p:nvPr/>
        </p:nvGrpSpPr>
        <p:grpSpPr>
          <a:xfrm>
            <a:off x="2875879" y="5697828"/>
            <a:ext cx="6440242" cy="1095206"/>
            <a:chOff x="3629342" y="3105785"/>
            <a:chExt cx="4933315" cy="6464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17F7BF9-925E-2F12-98C5-64F4B211A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342" y="3105785"/>
              <a:ext cx="4094480" cy="64643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B1601D-276A-0D1A-638D-391A3280F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3517" y="3275965"/>
              <a:ext cx="739140" cy="347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0887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C9458-8958-7B45-8276-6C764B1B6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8" y="283362"/>
            <a:ext cx="10515600" cy="1325563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6E0E1-890E-B7A5-FEA2-2490D5815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4046"/>
            <a:ext cx="10350357" cy="4784391"/>
          </a:xfrm>
        </p:spPr>
        <p:txBody>
          <a:bodyPr>
            <a:normAutofit/>
          </a:bodyPr>
          <a:lstStyle/>
          <a:p>
            <a:r>
              <a:rPr lang="en-US" dirty="0"/>
              <a:t>RFPs due December 4</a:t>
            </a:r>
            <a:r>
              <a:rPr lang="en-US" baseline="30000" dirty="0"/>
              <a:t>th</a:t>
            </a:r>
            <a:r>
              <a:rPr lang="en-US" dirty="0"/>
              <a:t> by 5pm</a:t>
            </a:r>
          </a:p>
          <a:p>
            <a:r>
              <a:rPr lang="en-US" dirty="0"/>
              <a:t>Presentations for invited bidders: December 11</a:t>
            </a:r>
            <a:r>
              <a:rPr lang="en-US" baseline="30000" dirty="0"/>
              <a:t>th</a:t>
            </a:r>
            <a:r>
              <a:rPr lang="en-US" dirty="0"/>
              <a:t>-14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Contracts in place by December 29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Project </a:t>
            </a:r>
            <a:r>
              <a:rPr lang="en-US"/>
              <a:t>period begins January 2024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FD0DDF-0204-8202-1C82-44091E8D7D9C}"/>
              </a:ext>
            </a:extLst>
          </p:cNvPr>
          <p:cNvGrpSpPr/>
          <p:nvPr/>
        </p:nvGrpSpPr>
        <p:grpSpPr>
          <a:xfrm>
            <a:off x="2875879" y="5697828"/>
            <a:ext cx="6440242" cy="1095206"/>
            <a:chOff x="3629342" y="3105785"/>
            <a:chExt cx="4933315" cy="6464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17F7BF9-925E-2F12-98C5-64F4B211A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342" y="3105785"/>
              <a:ext cx="4094480" cy="64643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B1601D-276A-0D1A-638D-391A3280F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3517" y="3275965"/>
              <a:ext cx="739140" cy="347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2554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C9458-8958-7B45-8276-6C764B1B6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Maine Shared CHNA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6E0E1-890E-B7A5-FEA2-2490D5815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Vision: Helps turn data into action so Maine will become the healthiest state in the US</a:t>
            </a:r>
          </a:p>
          <a:p>
            <a:r>
              <a:rPr lang="en-US" sz="3200" dirty="0"/>
              <a:t>Mission:</a:t>
            </a:r>
          </a:p>
          <a:p>
            <a:pPr lvl="1"/>
            <a:r>
              <a:rPr lang="en-US" sz="2800" dirty="0"/>
              <a:t>Creates Shared Community Health Needs Assessment reports;</a:t>
            </a:r>
          </a:p>
          <a:p>
            <a:pPr lvl="1"/>
            <a:r>
              <a:rPr lang="en-US" sz="2800" dirty="0"/>
              <a:t>Engages and activates communities; and </a:t>
            </a:r>
          </a:p>
          <a:p>
            <a:pPr lvl="1"/>
            <a:r>
              <a:rPr lang="en-US" sz="2800" dirty="0"/>
              <a:t>Supports data-driven health improvements for Maine people.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FD0DDF-0204-8202-1C82-44091E8D7D9C}"/>
              </a:ext>
            </a:extLst>
          </p:cNvPr>
          <p:cNvGrpSpPr/>
          <p:nvPr/>
        </p:nvGrpSpPr>
        <p:grpSpPr>
          <a:xfrm>
            <a:off x="2875879" y="5492487"/>
            <a:ext cx="6440242" cy="1095206"/>
            <a:chOff x="3629342" y="3105785"/>
            <a:chExt cx="4933315" cy="6464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17F7BF9-925E-2F12-98C5-64F4B211A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342" y="3105785"/>
              <a:ext cx="4094480" cy="64643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B1601D-276A-0D1A-638D-391A3280F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3517" y="3275965"/>
              <a:ext cx="739140" cy="347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8263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C9458-8958-7B45-8276-6C764B1B6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Maine Shared CHNA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6E0E1-890E-B7A5-FEA2-2490D5815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Collaborative statewide health needs assessment</a:t>
            </a:r>
          </a:p>
          <a:p>
            <a:r>
              <a:rPr lang="en-US" sz="3200" dirty="0"/>
              <a:t>Satisfies reporting requirements for tax-exempt hospitals, public health accreditation, and the Community Services Block Grant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FD0DDF-0204-8202-1C82-44091E8D7D9C}"/>
              </a:ext>
            </a:extLst>
          </p:cNvPr>
          <p:cNvGrpSpPr/>
          <p:nvPr/>
        </p:nvGrpSpPr>
        <p:grpSpPr>
          <a:xfrm>
            <a:off x="971550" y="3886632"/>
            <a:ext cx="9705975" cy="2425268"/>
            <a:chOff x="3629342" y="3105785"/>
            <a:chExt cx="4933315" cy="6464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17F7BF9-925E-2F12-98C5-64F4B211A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342" y="3105785"/>
              <a:ext cx="4094480" cy="64643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B1601D-276A-0D1A-638D-391A3280F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3517" y="3275965"/>
              <a:ext cx="739140" cy="347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4347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C9458-8958-7B45-8276-6C764B1B6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Maine Shared CHNA: Governance Structure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2E7B4F3-F04E-40CB-DE43-A995B0F083FA}"/>
              </a:ext>
            </a:extLst>
          </p:cNvPr>
          <p:cNvGrpSpPr/>
          <p:nvPr/>
        </p:nvGrpSpPr>
        <p:grpSpPr>
          <a:xfrm>
            <a:off x="2008949" y="1404109"/>
            <a:ext cx="8031688" cy="5088766"/>
            <a:chOff x="2208974" y="1334416"/>
            <a:chExt cx="8031688" cy="50887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551A812-C76B-AF1F-CF19-CB7D13802A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29922" r="23155" b="42785"/>
            <a:stretch/>
          </p:blipFill>
          <p:spPr>
            <a:xfrm>
              <a:off x="5486401" y="1334416"/>
              <a:ext cx="4503827" cy="1666151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D856EB3-94EE-B407-B36A-E8677BDAF3D7}"/>
                </a:ext>
              </a:extLst>
            </p:cNvPr>
            <p:cNvGrpSpPr/>
            <p:nvPr/>
          </p:nvGrpSpPr>
          <p:grpSpPr>
            <a:xfrm>
              <a:off x="2208974" y="1562504"/>
              <a:ext cx="8031688" cy="4860678"/>
              <a:chOff x="2208974" y="1562504"/>
              <a:chExt cx="8031688" cy="4860678"/>
            </a:xfrm>
          </p:grpSpPr>
          <p:sp>
            <p:nvSpPr>
              <p:cNvPr id="13" name="Freeform 4">
                <a:extLst>
                  <a:ext uri="{FF2B5EF4-FFF2-40B4-BE49-F238E27FC236}">
                    <a16:creationId xmlns:a16="http://schemas.microsoft.com/office/drawing/2014/main" id="{9C2E09D4-6DD7-0BC5-2217-49E2119FF51A}"/>
                  </a:ext>
                </a:extLst>
              </p:cNvPr>
              <p:cNvSpPr/>
              <p:nvPr/>
            </p:nvSpPr>
            <p:spPr>
              <a:xfrm>
                <a:off x="4069084" y="2619292"/>
                <a:ext cx="4234097" cy="760061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598769"/>
                    </a:lnTo>
                    <a:lnTo>
                      <a:pt x="4234097" y="598769"/>
                    </a:lnTo>
                    <a:lnTo>
                      <a:pt x="4234097" y="760061"/>
                    </a:lnTo>
                  </a:path>
                </a:pathLst>
              </a:custGeom>
              <a:noFill/>
              <a:ln w="9525">
                <a:prstDash val="sysDot"/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E10AB829-8F14-41BB-24EC-BED7299F0501}"/>
                  </a:ext>
                </a:extLst>
              </p:cNvPr>
              <p:cNvSpPr/>
              <p:nvPr/>
            </p:nvSpPr>
            <p:spPr>
              <a:xfrm>
                <a:off x="5535417" y="5219394"/>
                <a:ext cx="91440" cy="276958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49890" y="0"/>
                    </a:moveTo>
                    <a:lnTo>
                      <a:pt x="49890" y="115666"/>
                    </a:lnTo>
                    <a:lnTo>
                      <a:pt x="45720" y="115666"/>
                    </a:lnTo>
                    <a:lnTo>
                      <a:pt x="45720" y="276958"/>
                    </a:lnTo>
                  </a:path>
                </a:pathLst>
              </a:custGeom>
              <a:noFill/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7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id="{556CBC70-5AA6-F78E-A973-076B1A0B4449}"/>
                  </a:ext>
                </a:extLst>
              </p:cNvPr>
              <p:cNvSpPr/>
              <p:nvPr/>
            </p:nvSpPr>
            <p:spPr>
              <a:xfrm>
                <a:off x="4069084" y="2619292"/>
                <a:ext cx="1516223" cy="168626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1524969"/>
                    </a:lnTo>
                    <a:lnTo>
                      <a:pt x="1516223" y="1524969"/>
                    </a:lnTo>
                    <a:lnTo>
                      <a:pt x="1516223" y="1686262"/>
                    </a:lnTo>
                  </a:path>
                </a:pathLst>
              </a:custGeom>
              <a:noFill/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BFC534B9-FF4C-54BD-C06A-E89AD460E6C2}"/>
                  </a:ext>
                </a:extLst>
              </p:cNvPr>
              <p:cNvSpPr/>
              <p:nvPr/>
            </p:nvSpPr>
            <p:spPr>
              <a:xfrm>
                <a:off x="2623224" y="5214924"/>
                <a:ext cx="91440" cy="276958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45720" y="0"/>
                    </a:moveTo>
                    <a:lnTo>
                      <a:pt x="45720" y="276958"/>
                    </a:lnTo>
                  </a:path>
                </a:pathLst>
              </a:custGeom>
              <a:noFill/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7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A347DBCD-C82C-7F4A-C3C1-E00CC20EC71C}"/>
                  </a:ext>
                </a:extLst>
              </p:cNvPr>
              <p:cNvSpPr/>
              <p:nvPr/>
            </p:nvSpPr>
            <p:spPr>
              <a:xfrm>
                <a:off x="2668944" y="2619292"/>
                <a:ext cx="1400139" cy="168179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1400139" y="0"/>
                    </a:moveTo>
                    <a:lnTo>
                      <a:pt x="1400139" y="1520500"/>
                    </a:lnTo>
                    <a:lnTo>
                      <a:pt x="0" y="1520500"/>
                    </a:lnTo>
                    <a:lnTo>
                      <a:pt x="0" y="1681792"/>
                    </a:lnTo>
                  </a:path>
                </a:pathLst>
              </a:custGeom>
              <a:noFill/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F119BF1-C20E-952B-2B43-B11573719F0E}"/>
                  </a:ext>
                </a:extLst>
              </p:cNvPr>
              <p:cNvSpPr/>
              <p:nvPr/>
            </p:nvSpPr>
            <p:spPr>
              <a:xfrm>
                <a:off x="3551322" y="2796275"/>
                <a:ext cx="997453" cy="10277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D69EBA59-0B79-D0CA-0830-8A426A8CF09A}"/>
                  </a:ext>
                </a:extLst>
              </p:cNvPr>
              <p:cNvSpPr/>
              <p:nvPr/>
            </p:nvSpPr>
            <p:spPr>
              <a:xfrm>
                <a:off x="4996430" y="2939554"/>
                <a:ext cx="2819061" cy="1032271"/>
              </a:xfrm>
              <a:custGeom>
                <a:avLst/>
                <a:gdLst>
                  <a:gd name="connsiteX0" fmla="*/ 0 w 2819061"/>
                  <a:gd name="connsiteY0" fmla="*/ 0 h 1032271"/>
                  <a:gd name="connsiteX1" fmla="*/ 2819061 w 2819061"/>
                  <a:gd name="connsiteY1" fmla="*/ 0 h 1032271"/>
                  <a:gd name="connsiteX2" fmla="*/ 2819061 w 2819061"/>
                  <a:gd name="connsiteY2" fmla="*/ 1032271 h 1032271"/>
                  <a:gd name="connsiteX3" fmla="*/ 0 w 2819061"/>
                  <a:gd name="connsiteY3" fmla="*/ 1032271 h 1032271"/>
                  <a:gd name="connsiteX4" fmla="*/ 0 w 2819061"/>
                  <a:gd name="connsiteY4" fmla="*/ 0 h 103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19061" h="1032271">
                    <a:moveTo>
                      <a:pt x="0" y="0"/>
                    </a:moveTo>
                    <a:lnTo>
                      <a:pt x="2819061" y="0"/>
                    </a:lnTo>
                    <a:lnTo>
                      <a:pt x="2819061" y="1032271"/>
                    </a:lnTo>
                    <a:lnTo>
                      <a:pt x="0" y="103227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kern="1200" dirty="0"/>
                  <a:t>Program Manager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B1B7CDC-4DF4-08E8-DEC1-1094A853D92D}"/>
                  </a:ext>
                </a:extLst>
              </p:cNvPr>
              <p:cNvSpPr/>
              <p:nvPr/>
            </p:nvSpPr>
            <p:spPr>
              <a:xfrm>
                <a:off x="3553903" y="1562504"/>
                <a:ext cx="1030362" cy="1056788"/>
              </a:xfrm>
              <a:prstGeom prst="ellipse">
                <a:avLst/>
              </a:prstGeom>
              <a:solidFill>
                <a:srgbClr val="178AC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463CB1E6-5E6A-0798-E217-5F9813462864}"/>
                  </a:ext>
                </a:extLst>
              </p:cNvPr>
              <p:cNvSpPr/>
              <p:nvPr/>
            </p:nvSpPr>
            <p:spPr>
              <a:xfrm>
                <a:off x="4605685" y="1946117"/>
                <a:ext cx="2995890" cy="692974"/>
              </a:xfrm>
              <a:custGeom>
                <a:avLst/>
                <a:gdLst>
                  <a:gd name="connsiteX0" fmla="*/ 0 w 2995890"/>
                  <a:gd name="connsiteY0" fmla="*/ 0 h 692974"/>
                  <a:gd name="connsiteX1" fmla="*/ 2995890 w 2995890"/>
                  <a:gd name="connsiteY1" fmla="*/ 0 h 692974"/>
                  <a:gd name="connsiteX2" fmla="*/ 2995890 w 2995890"/>
                  <a:gd name="connsiteY2" fmla="*/ 692974 h 692974"/>
                  <a:gd name="connsiteX3" fmla="*/ 0 w 2995890"/>
                  <a:gd name="connsiteY3" fmla="*/ 692974 h 692974"/>
                  <a:gd name="connsiteX4" fmla="*/ 0 w 2995890"/>
                  <a:gd name="connsiteY4" fmla="*/ 0 h 69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95890" h="692974">
                    <a:moveTo>
                      <a:pt x="0" y="0"/>
                    </a:moveTo>
                    <a:lnTo>
                      <a:pt x="2995890" y="0"/>
                    </a:lnTo>
                    <a:lnTo>
                      <a:pt x="2995890" y="692974"/>
                    </a:lnTo>
                    <a:lnTo>
                      <a:pt x="0" y="6929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kern="1200" dirty="0"/>
                  <a:t>Steering Committee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F7E419F-946F-1AC7-2BFA-3240816DFDEB}"/>
                  </a:ext>
                </a:extLst>
              </p:cNvPr>
              <p:cNvSpPr/>
              <p:nvPr/>
            </p:nvSpPr>
            <p:spPr>
              <a:xfrm>
                <a:off x="2208974" y="4301085"/>
                <a:ext cx="919939" cy="913839"/>
              </a:xfrm>
              <a:prstGeom prst="ellipse">
                <a:avLst/>
              </a:prstGeom>
              <a:solidFill>
                <a:srgbClr val="660F4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Freeform 18">
                <a:extLst>
                  <a:ext uri="{FF2B5EF4-FFF2-40B4-BE49-F238E27FC236}">
                    <a16:creationId xmlns:a16="http://schemas.microsoft.com/office/drawing/2014/main" id="{42F7ED97-D27F-D3BD-F9D3-86184E0970AC}"/>
                  </a:ext>
                </a:extLst>
              </p:cNvPr>
              <p:cNvSpPr/>
              <p:nvPr/>
            </p:nvSpPr>
            <p:spPr>
              <a:xfrm>
                <a:off x="3255125" y="4332956"/>
                <a:ext cx="1548407" cy="1032271"/>
              </a:xfrm>
              <a:custGeom>
                <a:avLst/>
                <a:gdLst>
                  <a:gd name="connsiteX0" fmla="*/ 0 w 1548407"/>
                  <a:gd name="connsiteY0" fmla="*/ 0 h 1032271"/>
                  <a:gd name="connsiteX1" fmla="*/ 1548407 w 1548407"/>
                  <a:gd name="connsiteY1" fmla="*/ 0 h 1032271"/>
                  <a:gd name="connsiteX2" fmla="*/ 1548407 w 1548407"/>
                  <a:gd name="connsiteY2" fmla="*/ 1032271 h 1032271"/>
                  <a:gd name="connsiteX3" fmla="*/ 0 w 1548407"/>
                  <a:gd name="connsiteY3" fmla="*/ 1032271 h 1032271"/>
                  <a:gd name="connsiteX4" fmla="*/ 0 w 1548407"/>
                  <a:gd name="connsiteY4" fmla="*/ 0 h 103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8407" h="1032271">
                    <a:moveTo>
                      <a:pt x="0" y="0"/>
                    </a:moveTo>
                    <a:lnTo>
                      <a:pt x="1548407" y="0"/>
                    </a:lnTo>
                    <a:lnTo>
                      <a:pt x="1548407" y="1032271"/>
                    </a:lnTo>
                    <a:lnTo>
                      <a:pt x="0" y="103227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kern="1200" dirty="0"/>
                  <a:t>Metrics Committee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AEBE793-018A-0A7B-2FD1-C10E5CD3B2C0}"/>
                  </a:ext>
                </a:extLst>
              </p:cNvPr>
              <p:cNvSpPr/>
              <p:nvPr/>
            </p:nvSpPr>
            <p:spPr>
              <a:xfrm>
                <a:off x="2208974" y="5491882"/>
                <a:ext cx="919939" cy="913839"/>
              </a:xfrm>
              <a:prstGeom prst="ellipse">
                <a:avLst/>
              </a:prstGeom>
              <a:solidFill>
                <a:srgbClr val="8D155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Freeform 20">
                <a:extLst>
                  <a:ext uri="{FF2B5EF4-FFF2-40B4-BE49-F238E27FC236}">
                    <a16:creationId xmlns:a16="http://schemas.microsoft.com/office/drawing/2014/main" id="{1CCA469D-D216-0643-F8DB-81F1801E56A9}"/>
                  </a:ext>
                </a:extLst>
              </p:cNvPr>
              <p:cNvSpPr/>
              <p:nvPr/>
            </p:nvSpPr>
            <p:spPr>
              <a:xfrm>
                <a:off x="3302041" y="5357124"/>
                <a:ext cx="1548407" cy="1032271"/>
              </a:xfrm>
              <a:custGeom>
                <a:avLst/>
                <a:gdLst>
                  <a:gd name="connsiteX0" fmla="*/ 0 w 1548407"/>
                  <a:gd name="connsiteY0" fmla="*/ 0 h 1032271"/>
                  <a:gd name="connsiteX1" fmla="*/ 1548407 w 1548407"/>
                  <a:gd name="connsiteY1" fmla="*/ 0 h 1032271"/>
                  <a:gd name="connsiteX2" fmla="*/ 1548407 w 1548407"/>
                  <a:gd name="connsiteY2" fmla="*/ 1032271 h 1032271"/>
                  <a:gd name="connsiteX3" fmla="*/ 0 w 1548407"/>
                  <a:gd name="connsiteY3" fmla="*/ 1032271 h 1032271"/>
                  <a:gd name="connsiteX4" fmla="*/ 0 w 1548407"/>
                  <a:gd name="connsiteY4" fmla="*/ 0 h 103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8407" h="1032271">
                    <a:moveTo>
                      <a:pt x="0" y="0"/>
                    </a:moveTo>
                    <a:lnTo>
                      <a:pt x="1548407" y="0"/>
                    </a:lnTo>
                    <a:lnTo>
                      <a:pt x="1548407" y="1032271"/>
                    </a:lnTo>
                    <a:lnTo>
                      <a:pt x="0" y="103227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kern="1200" dirty="0"/>
                  <a:t>Data Analysis Team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18071BAB-5790-950C-838A-4CFC8542BBF0}"/>
                  </a:ext>
                </a:extLst>
              </p:cNvPr>
              <p:cNvSpPr/>
              <p:nvPr/>
            </p:nvSpPr>
            <p:spPr>
              <a:xfrm>
                <a:off x="5125338" y="4305554"/>
                <a:ext cx="919939" cy="913839"/>
              </a:xfrm>
              <a:prstGeom prst="ellipse">
                <a:avLst/>
              </a:prstGeom>
              <a:solidFill>
                <a:srgbClr val="3D6E6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Freeform 22">
                <a:extLst>
                  <a:ext uri="{FF2B5EF4-FFF2-40B4-BE49-F238E27FC236}">
                    <a16:creationId xmlns:a16="http://schemas.microsoft.com/office/drawing/2014/main" id="{45C3CD76-6447-5DF0-146A-C44CA541355D}"/>
                  </a:ext>
                </a:extLst>
              </p:cNvPr>
              <p:cNvSpPr/>
              <p:nvPr/>
            </p:nvSpPr>
            <p:spPr>
              <a:xfrm>
                <a:off x="6092170" y="4301084"/>
                <a:ext cx="1548407" cy="1032271"/>
              </a:xfrm>
              <a:custGeom>
                <a:avLst/>
                <a:gdLst>
                  <a:gd name="connsiteX0" fmla="*/ 0 w 1548407"/>
                  <a:gd name="connsiteY0" fmla="*/ 0 h 1032271"/>
                  <a:gd name="connsiteX1" fmla="*/ 1548407 w 1548407"/>
                  <a:gd name="connsiteY1" fmla="*/ 0 h 1032271"/>
                  <a:gd name="connsiteX2" fmla="*/ 1548407 w 1548407"/>
                  <a:gd name="connsiteY2" fmla="*/ 1032271 h 1032271"/>
                  <a:gd name="connsiteX3" fmla="*/ 0 w 1548407"/>
                  <a:gd name="connsiteY3" fmla="*/ 1032271 h 1032271"/>
                  <a:gd name="connsiteX4" fmla="*/ 0 w 1548407"/>
                  <a:gd name="connsiteY4" fmla="*/ 0 h 103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8407" h="1032271">
                    <a:moveTo>
                      <a:pt x="0" y="0"/>
                    </a:moveTo>
                    <a:lnTo>
                      <a:pt x="1548407" y="0"/>
                    </a:lnTo>
                    <a:lnTo>
                      <a:pt x="1548407" y="1032271"/>
                    </a:lnTo>
                    <a:lnTo>
                      <a:pt x="0" y="103227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kern="1200" dirty="0"/>
                  <a:t>Community Engagement Committee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6EAC907-3080-0438-2515-2F10A0FCA838}"/>
                  </a:ext>
                </a:extLst>
              </p:cNvPr>
              <p:cNvSpPr/>
              <p:nvPr/>
            </p:nvSpPr>
            <p:spPr>
              <a:xfrm>
                <a:off x="5121167" y="5496352"/>
                <a:ext cx="919939" cy="913839"/>
              </a:xfrm>
              <a:prstGeom prst="ellipse">
                <a:avLst/>
              </a:prstGeom>
              <a:solidFill>
                <a:srgbClr val="4D8B8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Freeform 24">
                <a:extLst>
                  <a:ext uri="{FF2B5EF4-FFF2-40B4-BE49-F238E27FC236}">
                    <a16:creationId xmlns:a16="http://schemas.microsoft.com/office/drawing/2014/main" id="{21C1AB2A-7DC2-D326-29C6-6DFDAB28F200}"/>
                  </a:ext>
                </a:extLst>
              </p:cNvPr>
              <p:cNvSpPr/>
              <p:nvPr/>
            </p:nvSpPr>
            <p:spPr>
              <a:xfrm>
                <a:off x="6118812" y="5390911"/>
                <a:ext cx="1548407" cy="1032271"/>
              </a:xfrm>
              <a:custGeom>
                <a:avLst/>
                <a:gdLst>
                  <a:gd name="connsiteX0" fmla="*/ 0 w 1548407"/>
                  <a:gd name="connsiteY0" fmla="*/ 0 h 1032271"/>
                  <a:gd name="connsiteX1" fmla="*/ 1548407 w 1548407"/>
                  <a:gd name="connsiteY1" fmla="*/ 0 h 1032271"/>
                  <a:gd name="connsiteX2" fmla="*/ 1548407 w 1548407"/>
                  <a:gd name="connsiteY2" fmla="*/ 1032271 h 1032271"/>
                  <a:gd name="connsiteX3" fmla="*/ 0 w 1548407"/>
                  <a:gd name="connsiteY3" fmla="*/ 1032271 h 1032271"/>
                  <a:gd name="connsiteX4" fmla="*/ 0 w 1548407"/>
                  <a:gd name="connsiteY4" fmla="*/ 0 h 103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8407" h="1032271">
                    <a:moveTo>
                      <a:pt x="0" y="0"/>
                    </a:moveTo>
                    <a:lnTo>
                      <a:pt x="1548407" y="0"/>
                    </a:lnTo>
                    <a:lnTo>
                      <a:pt x="1548407" y="1032271"/>
                    </a:lnTo>
                    <a:lnTo>
                      <a:pt x="0" y="103227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kern="1200" dirty="0"/>
                  <a:t>Local Planning Teams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CE0BFC7-5883-DD0E-05D3-4897B834FF37}"/>
                  </a:ext>
                </a:extLst>
              </p:cNvPr>
              <p:cNvSpPr/>
              <p:nvPr/>
            </p:nvSpPr>
            <p:spPr>
              <a:xfrm>
                <a:off x="7891269" y="3379354"/>
                <a:ext cx="823825" cy="822452"/>
              </a:xfrm>
              <a:prstGeom prst="ellipse">
                <a:avLst/>
              </a:prstGeom>
              <a:solidFill>
                <a:srgbClr val="A2ADB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Freeform 26">
                <a:extLst>
                  <a:ext uri="{FF2B5EF4-FFF2-40B4-BE49-F238E27FC236}">
                    <a16:creationId xmlns:a16="http://schemas.microsoft.com/office/drawing/2014/main" id="{BEAE336E-A46C-A614-6173-90E512DBCF22}"/>
                  </a:ext>
                </a:extLst>
              </p:cNvPr>
              <p:cNvSpPr/>
              <p:nvPr/>
            </p:nvSpPr>
            <p:spPr>
              <a:xfrm>
                <a:off x="8692255" y="3341738"/>
                <a:ext cx="1548407" cy="1032271"/>
              </a:xfrm>
              <a:custGeom>
                <a:avLst/>
                <a:gdLst>
                  <a:gd name="connsiteX0" fmla="*/ 0 w 1548407"/>
                  <a:gd name="connsiteY0" fmla="*/ 0 h 1032271"/>
                  <a:gd name="connsiteX1" fmla="*/ 1548407 w 1548407"/>
                  <a:gd name="connsiteY1" fmla="*/ 0 h 1032271"/>
                  <a:gd name="connsiteX2" fmla="*/ 1548407 w 1548407"/>
                  <a:gd name="connsiteY2" fmla="*/ 1032271 h 1032271"/>
                  <a:gd name="connsiteX3" fmla="*/ 0 w 1548407"/>
                  <a:gd name="connsiteY3" fmla="*/ 1032271 h 1032271"/>
                  <a:gd name="connsiteX4" fmla="*/ 0 w 1548407"/>
                  <a:gd name="connsiteY4" fmla="*/ 0 h 103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8407" h="1032271">
                    <a:moveTo>
                      <a:pt x="0" y="0"/>
                    </a:moveTo>
                    <a:lnTo>
                      <a:pt x="1548407" y="0"/>
                    </a:lnTo>
                    <a:lnTo>
                      <a:pt x="1548407" y="1032271"/>
                    </a:lnTo>
                    <a:lnTo>
                      <a:pt x="0" y="103227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dirty="0"/>
                  <a:t>Vendor support: </a:t>
                </a:r>
              </a:p>
              <a:p>
                <a:pPr lvl="0" algn="l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n-US" sz="1600" kern="1200" dirty="0"/>
                  <a:t>Data analysis</a:t>
                </a:r>
              </a:p>
              <a:p>
                <a:pPr lvl="0" algn="l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n-US" sz="1600" dirty="0"/>
                  <a:t>Community e</a:t>
                </a:r>
                <a:r>
                  <a:rPr lang="en-US" sz="1600" kern="1200" dirty="0"/>
                  <a:t>ngagement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09A36C3-ABF7-EA63-E3F0-4E86BDB00428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8409" y="1976871"/>
              <a:ext cx="959619" cy="492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3221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Picture 20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76" y="133350"/>
            <a:ext cx="9147048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37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/>
          <p:cNvSpPr txBox="1"/>
          <p:nvPr/>
        </p:nvSpPr>
        <p:spPr>
          <a:xfrm>
            <a:off x="7633854" y="1684683"/>
            <a:ext cx="1059873" cy="2895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9753" tIns="49876" rIns="99753" bIns="49876" rtlCol="0">
            <a:spAutoFit/>
          </a:bodyPr>
          <a:lstStyle/>
          <a:p>
            <a:pPr algn="ctr"/>
            <a:r>
              <a:rPr lang="en-US" sz="1227" dirty="0">
                <a:solidFill>
                  <a:srgbClr val="000000"/>
                </a:solidFill>
              </a:rPr>
              <a:t>Draft reports</a:t>
            </a:r>
            <a:endParaRPr lang="en-US" sz="1227" b="1" dirty="0">
              <a:solidFill>
                <a:srgbClr val="000000"/>
              </a:solidFill>
            </a:endParaRPr>
          </a:p>
        </p:txBody>
      </p:sp>
      <p:cxnSp>
        <p:nvCxnSpPr>
          <p:cNvPr id="99" name="Straight Connector 98"/>
          <p:cNvCxnSpPr>
            <a:stCxn id="98" idx="2"/>
            <a:endCxn id="168" idx="0"/>
          </p:cNvCxnSpPr>
          <p:nvPr/>
        </p:nvCxnSpPr>
        <p:spPr>
          <a:xfrm>
            <a:off x="8163791" y="1974243"/>
            <a:ext cx="10126" cy="11280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82" idx="2"/>
          </p:cNvCxnSpPr>
          <p:nvPr/>
        </p:nvCxnSpPr>
        <p:spPr>
          <a:xfrm flipH="1">
            <a:off x="8763920" y="1505092"/>
            <a:ext cx="18119" cy="1560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4394" y="207818"/>
            <a:ext cx="7598592" cy="765048"/>
          </a:xfrm>
        </p:spPr>
        <p:txBody>
          <a:bodyPr>
            <a:normAutofit/>
          </a:bodyPr>
          <a:lstStyle/>
          <a:p>
            <a:r>
              <a:rPr lang="en-US" sz="1977" b="1" dirty="0">
                <a:solidFill>
                  <a:schemeClr val="accent1">
                    <a:lumMod val="75000"/>
                  </a:schemeClr>
                </a:solidFill>
              </a:rPr>
              <a:t>2022-2025 Timeline</a:t>
            </a:r>
            <a:br>
              <a:rPr lang="en-US" sz="1977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977" b="1" dirty="0">
                <a:solidFill>
                  <a:schemeClr val="accent1">
                    <a:lumMod val="75000"/>
                  </a:schemeClr>
                </a:solidFill>
              </a:rPr>
              <a:t>Maine Shared Community Health Needs Assessment</a:t>
            </a:r>
            <a:endParaRPr lang="en-US" sz="1977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10124" y="2912610"/>
            <a:ext cx="1166854" cy="4783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txBody>
          <a:bodyPr wrap="square" lIns="99753" tIns="49876" rIns="99753" bIns="49876" rtlCol="0" anchor="ctr">
            <a:spAutoFit/>
          </a:bodyPr>
          <a:lstStyle/>
          <a:p>
            <a:pPr algn="ctr"/>
            <a:r>
              <a:rPr lang="en-US" sz="1227" dirty="0">
                <a:solidFill>
                  <a:srgbClr val="000000"/>
                </a:solidFill>
              </a:rPr>
              <a:t>RFP/Contract Process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953223" y="3410583"/>
            <a:ext cx="3023754" cy="321107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chemeClr val="tx1"/>
            </a:solidFill>
          </a:ln>
        </p:spPr>
        <p:txBody>
          <a:bodyPr wrap="square" lIns="99753" tIns="49876" rIns="99753" bIns="49876" rtlCol="0" anchor="ctr">
            <a:spAutoFit/>
          </a:bodyPr>
          <a:lstStyle/>
          <a:p>
            <a:pPr algn="ctr"/>
            <a:r>
              <a:rPr lang="en-US" sz="1432" b="1" dirty="0">
                <a:solidFill>
                  <a:prstClr val="black"/>
                </a:solidFill>
              </a:rPr>
              <a:t>2023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953004" y="3410580"/>
            <a:ext cx="3065315" cy="321107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chemeClr val="tx1"/>
            </a:solidFill>
          </a:ln>
        </p:spPr>
        <p:txBody>
          <a:bodyPr wrap="square" lIns="99753" tIns="49876" rIns="99753" bIns="49876" rtlCol="0" anchor="ctr">
            <a:spAutoFit/>
          </a:bodyPr>
          <a:lstStyle/>
          <a:p>
            <a:pPr algn="ctr"/>
            <a:r>
              <a:rPr lang="en-US" sz="1432" b="1" dirty="0">
                <a:solidFill>
                  <a:prstClr val="black"/>
                </a:solidFill>
              </a:rPr>
              <a:t>2024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24723" y="2596674"/>
            <a:ext cx="2749156" cy="2895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</p:spPr>
        <p:txBody>
          <a:bodyPr wrap="square" lIns="99753" tIns="49876" rIns="99753" bIns="49876" rtlCol="0">
            <a:spAutoFit/>
          </a:bodyPr>
          <a:lstStyle/>
          <a:p>
            <a:pPr algn="ctr"/>
            <a:r>
              <a:rPr lang="en-US" sz="1227" dirty="0">
                <a:solidFill>
                  <a:srgbClr val="000000"/>
                </a:solidFill>
              </a:rPr>
              <a:t>Community engagement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990343" y="3410583"/>
            <a:ext cx="3023754" cy="321107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chemeClr val="tx1"/>
            </a:solidFill>
          </a:ln>
        </p:spPr>
        <p:txBody>
          <a:bodyPr wrap="square" lIns="99753" tIns="49876" rIns="99753" bIns="49876" rtlCol="0" anchor="ctr">
            <a:spAutoFit/>
          </a:bodyPr>
          <a:lstStyle/>
          <a:p>
            <a:pPr algn="ctr"/>
            <a:r>
              <a:rPr lang="en-US" sz="1432" b="1" dirty="0"/>
              <a:t>2025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930442" y="3410583"/>
            <a:ext cx="1053953" cy="321107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chemeClr val="tx1"/>
            </a:solidFill>
          </a:ln>
        </p:spPr>
        <p:txBody>
          <a:bodyPr wrap="square" lIns="99753" tIns="49876" rIns="99753" bIns="49876" rtlCol="0" anchor="ctr">
            <a:spAutoFit/>
          </a:bodyPr>
          <a:lstStyle/>
          <a:p>
            <a:pPr algn="ctr"/>
            <a:r>
              <a:rPr lang="en-US" sz="1432" b="1" dirty="0">
                <a:solidFill>
                  <a:prstClr val="black"/>
                </a:solidFill>
              </a:rPr>
              <a:t>2022</a:t>
            </a:r>
          </a:p>
        </p:txBody>
      </p:sp>
      <p:grpSp>
        <p:nvGrpSpPr>
          <p:cNvPr id="347" name="Group 346"/>
          <p:cNvGrpSpPr/>
          <p:nvPr/>
        </p:nvGrpSpPr>
        <p:grpSpPr>
          <a:xfrm>
            <a:off x="1180602" y="3835585"/>
            <a:ext cx="9853511" cy="528647"/>
            <a:chOff x="63485" y="5708326"/>
            <a:chExt cx="14409623" cy="775347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174265" y="5846177"/>
              <a:ext cx="685800" cy="423448"/>
            </a:xfrm>
            <a:prstGeom prst="rect">
              <a:avLst/>
            </a:prstGeom>
            <a:noFill/>
          </p:spPr>
          <p:txBody>
            <a:bodyPr wrap="square" lIns="99753" tIns="49876" rIns="99753" bIns="49876" rtlCol="0">
              <a:spAutoFit/>
            </a:bodyPr>
            <a:lstStyle/>
            <a:p>
              <a:r>
                <a:rPr lang="en-US" sz="1227" dirty="0">
                  <a:solidFill>
                    <a:srgbClr val="000000"/>
                  </a:solidFill>
                </a:rPr>
                <a:t>Oct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5400000">
              <a:off x="676698" y="5846177"/>
              <a:ext cx="685800" cy="423448"/>
            </a:xfrm>
            <a:prstGeom prst="rect">
              <a:avLst/>
            </a:prstGeom>
            <a:noFill/>
          </p:spPr>
          <p:txBody>
            <a:bodyPr wrap="square" lIns="99753" tIns="49876" rIns="99753" bIns="49876" rtlCol="0">
              <a:spAutoFit/>
            </a:bodyPr>
            <a:lstStyle/>
            <a:p>
              <a:r>
                <a:rPr lang="en-US" sz="1227" dirty="0">
                  <a:solidFill>
                    <a:srgbClr val="000000"/>
                  </a:solidFill>
                </a:rPr>
                <a:t>Dec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5400000">
              <a:off x="421976" y="5846177"/>
              <a:ext cx="685800" cy="423448"/>
            </a:xfrm>
            <a:prstGeom prst="rect">
              <a:avLst/>
            </a:prstGeom>
            <a:noFill/>
          </p:spPr>
          <p:txBody>
            <a:bodyPr wrap="square" lIns="99753" tIns="49876" rIns="99753" bIns="49876" rtlCol="0">
              <a:spAutoFit/>
            </a:bodyPr>
            <a:lstStyle/>
            <a:p>
              <a:r>
                <a:rPr lang="en-US" sz="1227" dirty="0">
                  <a:solidFill>
                    <a:srgbClr val="000000"/>
                  </a:solidFill>
                </a:rPr>
                <a:t>Nov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 rot="5400000">
              <a:off x="-67691" y="5846177"/>
              <a:ext cx="685800" cy="423448"/>
            </a:xfrm>
            <a:prstGeom prst="rect">
              <a:avLst/>
            </a:prstGeom>
            <a:noFill/>
          </p:spPr>
          <p:txBody>
            <a:bodyPr wrap="square" lIns="99753" tIns="49876" rIns="99753" bIns="49876" rtlCol="0">
              <a:spAutoFit/>
            </a:bodyPr>
            <a:lstStyle/>
            <a:p>
              <a:r>
                <a:rPr lang="en-US" sz="1227" dirty="0">
                  <a:solidFill>
                    <a:srgbClr val="000000"/>
                  </a:solidFill>
                </a:rPr>
                <a:t>Sep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 rot="5400000">
              <a:off x="5355867" y="5839505"/>
              <a:ext cx="685800" cy="423448"/>
            </a:xfrm>
            <a:prstGeom prst="rect">
              <a:avLst/>
            </a:prstGeom>
            <a:noFill/>
          </p:spPr>
          <p:txBody>
            <a:bodyPr wrap="square" lIns="99753" tIns="49876" rIns="99753" bIns="49876" rtlCol="0">
              <a:spAutoFit/>
            </a:bodyPr>
            <a:lstStyle/>
            <a:p>
              <a:r>
                <a:rPr lang="en-US" sz="1227" dirty="0">
                  <a:solidFill>
                    <a:srgbClr val="000000"/>
                  </a:solidFill>
                </a:rPr>
                <a:t>Jan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 rot="5400000">
              <a:off x="6109142" y="5839505"/>
              <a:ext cx="685800" cy="423448"/>
            </a:xfrm>
            <a:prstGeom prst="rect">
              <a:avLst/>
            </a:prstGeom>
            <a:noFill/>
          </p:spPr>
          <p:txBody>
            <a:bodyPr wrap="square" lIns="99753" tIns="49876" rIns="99753" bIns="49876" rtlCol="0">
              <a:spAutoFit/>
            </a:bodyPr>
            <a:lstStyle/>
            <a:p>
              <a:r>
                <a:rPr lang="en-US" sz="1227" dirty="0">
                  <a:solidFill>
                    <a:srgbClr val="000000"/>
                  </a:solidFill>
                </a:rPr>
                <a:t>Mar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 rot="5400000">
              <a:off x="5732502" y="5839505"/>
              <a:ext cx="685800" cy="423448"/>
            </a:xfrm>
            <a:prstGeom prst="rect">
              <a:avLst/>
            </a:prstGeom>
            <a:noFill/>
          </p:spPr>
          <p:txBody>
            <a:bodyPr wrap="square" lIns="99753" tIns="49876" rIns="99753" bIns="49876" rtlCol="0">
              <a:spAutoFit/>
            </a:bodyPr>
            <a:lstStyle/>
            <a:p>
              <a:r>
                <a:rPr lang="en-US" sz="1227" dirty="0">
                  <a:solidFill>
                    <a:srgbClr val="000000"/>
                  </a:solidFill>
                </a:rPr>
                <a:t>Feb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 rot="5400000">
              <a:off x="6485781" y="5839505"/>
              <a:ext cx="685800" cy="423448"/>
            </a:xfrm>
            <a:prstGeom prst="rect">
              <a:avLst/>
            </a:prstGeom>
            <a:noFill/>
          </p:spPr>
          <p:txBody>
            <a:bodyPr wrap="square" lIns="99753" tIns="49876" rIns="99753" bIns="49876" rtlCol="0">
              <a:spAutoFit/>
            </a:bodyPr>
            <a:lstStyle/>
            <a:p>
              <a:r>
                <a:rPr lang="en-US" sz="1227" dirty="0">
                  <a:solidFill>
                    <a:srgbClr val="000000"/>
                  </a:solidFill>
                </a:rPr>
                <a:t>Apr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 rot="5400000">
              <a:off x="7239055" y="5839505"/>
              <a:ext cx="685800" cy="423448"/>
            </a:xfrm>
            <a:prstGeom prst="rect">
              <a:avLst/>
            </a:prstGeom>
            <a:noFill/>
          </p:spPr>
          <p:txBody>
            <a:bodyPr wrap="square" lIns="99753" tIns="49876" rIns="99753" bIns="49876" rtlCol="0">
              <a:spAutoFit/>
            </a:bodyPr>
            <a:lstStyle/>
            <a:p>
              <a:r>
                <a:rPr lang="en-US" sz="1227" dirty="0">
                  <a:solidFill>
                    <a:srgbClr val="000000"/>
                  </a:solidFill>
                </a:rPr>
                <a:t>Jun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 rot="5400000">
              <a:off x="6820984" y="5880941"/>
              <a:ext cx="768671" cy="423448"/>
            </a:xfrm>
            <a:prstGeom prst="rect">
              <a:avLst/>
            </a:prstGeom>
            <a:noFill/>
          </p:spPr>
          <p:txBody>
            <a:bodyPr wrap="square" lIns="99753" tIns="49876" rIns="99753" bIns="49876" rtlCol="0">
              <a:spAutoFit/>
            </a:bodyPr>
            <a:lstStyle/>
            <a:p>
              <a:r>
                <a:rPr lang="en-US" sz="1227" dirty="0">
                  <a:solidFill>
                    <a:srgbClr val="000000"/>
                  </a:solidFill>
                </a:rPr>
                <a:t>May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 rot="5400000">
              <a:off x="7615694" y="5839502"/>
              <a:ext cx="685800" cy="423448"/>
            </a:xfrm>
            <a:prstGeom prst="rect">
              <a:avLst/>
            </a:prstGeom>
            <a:noFill/>
          </p:spPr>
          <p:txBody>
            <a:bodyPr wrap="square" lIns="99753" tIns="49876" rIns="99753" bIns="49876" rtlCol="0">
              <a:spAutoFit/>
            </a:bodyPr>
            <a:lstStyle/>
            <a:p>
              <a:r>
                <a:rPr lang="en-US" sz="1227" dirty="0">
                  <a:solidFill>
                    <a:srgbClr val="000000"/>
                  </a:solidFill>
                </a:rPr>
                <a:t>Jul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 rot="5400000">
              <a:off x="8368970" y="5839505"/>
              <a:ext cx="685800" cy="423448"/>
            </a:xfrm>
            <a:prstGeom prst="rect">
              <a:avLst/>
            </a:prstGeom>
            <a:noFill/>
          </p:spPr>
          <p:txBody>
            <a:bodyPr wrap="square" lIns="99753" tIns="49876" rIns="99753" bIns="49876" rtlCol="0">
              <a:spAutoFit/>
            </a:bodyPr>
            <a:lstStyle/>
            <a:p>
              <a:r>
                <a:rPr lang="en-US" sz="1227" dirty="0">
                  <a:solidFill>
                    <a:srgbClr val="000000"/>
                  </a:solidFill>
                </a:rPr>
                <a:t>Sep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 rot="5400000">
              <a:off x="7992333" y="5839505"/>
              <a:ext cx="685800" cy="423448"/>
            </a:xfrm>
            <a:prstGeom prst="rect">
              <a:avLst/>
            </a:prstGeom>
            <a:noFill/>
          </p:spPr>
          <p:txBody>
            <a:bodyPr wrap="square" lIns="99753" tIns="49876" rIns="99753" bIns="49876" rtlCol="0">
              <a:spAutoFit/>
            </a:bodyPr>
            <a:lstStyle/>
            <a:p>
              <a:r>
                <a:rPr lang="en-US" sz="1227" dirty="0">
                  <a:solidFill>
                    <a:srgbClr val="000000"/>
                  </a:solidFill>
                </a:rPr>
                <a:t>Aug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 rot="5400000">
              <a:off x="8745609" y="5839505"/>
              <a:ext cx="685800" cy="423448"/>
            </a:xfrm>
            <a:prstGeom prst="rect">
              <a:avLst/>
            </a:prstGeom>
            <a:noFill/>
          </p:spPr>
          <p:txBody>
            <a:bodyPr wrap="square" lIns="99753" tIns="49876" rIns="99753" bIns="49876" rtlCol="0">
              <a:spAutoFit/>
            </a:bodyPr>
            <a:lstStyle/>
            <a:p>
              <a:r>
                <a:rPr lang="en-US" sz="1227" dirty="0">
                  <a:solidFill>
                    <a:srgbClr val="000000"/>
                  </a:solidFill>
                </a:rPr>
                <a:t>Oct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 rot="5400000">
              <a:off x="9470665" y="5839505"/>
              <a:ext cx="685800" cy="423448"/>
            </a:xfrm>
            <a:prstGeom prst="rect">
              <a:avLst/>
            </a:prstGeom>
            <a:noFill/>
          </p:spPr>
          <p:txBody>
            <a:bodyPr wrap="square" lIns="99753" tIns="49876" rIns="99753" bIns="49876" rtlCol="0">
              <a:spAutoFit/>
            </a:bodyPr>
            <a:lstStyle/>
            <a:p>
              <a:r>
                <a:rPr lang="en-US" sz="1227" dirty="0">
                  <a:solidFill>
                    <a:srgbClr val="000000"/>
                  </a:solidFill>
                </a:rPr>
                <a:t>Dec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 rot="5400000">
              <a:off x="9122246" y="5839505"/>
              <a:ext cx="685800" cy="423448"/>
            </a:xfrm>
            <a:prstGeom prst="rect">
              <a:avLst/>
            </a:prstGeom>
            <a:noFill/>
          </p:spPr>
          <p:txBody>
            <a:bodyPr wrap="square" lIns="99753" tIns="49876" rIns="99753" bIns="49876" rtlCol="0">
              <a:spAutoFit/>
            </a:bodyPr>
            <a:lstStyle/>
            <a:p>
              <a:r>
                <a:rPr lang="en-US" sz="1227" dirty="0">
                  <a:solidFill>
                    <a:srgbClr val="000000"/>
                  </a:solidFill>
                </a:rPr>
                <a:t>Nov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 rot="5400000">
              <a:off x="9807933" y="5846177"/>
              <a:ext cx="685800" cy="423448"/>
            </a:xfrm>
            <a:prstGeom prst="rect">
              <a:avLst/>
            </a:prstGeom>
            <a:noFill/>
          </p:spPr>
          <p:txBody>
            <a:bodyPr wrap="square" lIns="99753" tIns="49876" rIns="99753" bIns="49876" rtlCol="0">
              <a:spAutoFit/>
            </a:bodyPr>
            <a:lstStyle/>
            <a:p>
              <a:r>
                <a:rPr lang="en-US" sz="1227" dirty="0">
                  <a:solidFill>
                    <a:srgbClr val="000000"/>
                  </a:solidFill>
                </a:rPr>
                <a:t>Jan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 rot="5400000">
              <a:off x="10528742" y="5846177"/>
              <a:ext cx="685800" cy="423448"/>
            </a:xfrm>
            <a:prstGeom prst="rect">
              <a:avLst/>
            </a:prstGeom>
            <a:noFill/>
          </p:spPr>
          <p:txBody>
            <a:bodyPr wrap="square" lIns="99753" tIns="49876" rIns="99753" bIns="49876" rtlCol="0">
              <a:spAutoFit/>
            </a:bodyPr>
            <a:lstStyle/>
            <a:p>
              <a:r>
                <a:rPr lang="en-US" sz="1227" dirty="0">
                  <a:solidFill>
                    <a:srgbClr val="000000"/>
                  </a:solidFill>
                </a:rPr>
                <a:t>Mar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 rot="5400000">
              <a:off x="10152104" y="5846177"/>
              <a:ext cx="685800" cy="423448"/>
            </a:xfrm>
            <a:prstGeom prst="rect">
              <a:avLst/>
            </a:prstGeom>
            <a:noFill/>
          </p:spPr>
          <p:txBody>
            <a:bodyPr wrap="square" lIns="99753" tIns="49876" rIns="99753" bIns="49876" rtlCol="0">
              <a:spAutoFit/>
            </a:bodyPr>
            <a:lstStyle/>
            <a:p>
              <a:r>
                <a:rPr lang="en-US" sz="1227" dirty="0">
                  <a:solidFill>
                    <a:srgbClr val="000000"/>
                  </a:solidFill>
                </a:rPr>
                <a:t>Feb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 rot="5400000">
              <a:off x="10905380" y="5846177"/>
              <a:ext cx="685800" cy="423448"/>
            </a:xfrm>
            <a:prstGeom prst="rect">
              <a:avLst/>
            </a:prstGeom>
            <a:noFill/>
          </p:spPr>
          <p:txBody>
            <a:bodyPr wrap="square" lIns="99753" tIns="49876" rIns="99753" bIns="49876" rtlCol="0">
              <a:spAutoFit/>
            </a:bodyPr>
            <a:lstStyle/>
            <a:p>
              <a:r>
                <a:rPr lang="en-US" sz="1227" dirty="0">
                  <a:solidFill>
                    <a:srgbClr val="000000"/>
                  </a:solidFill>
                </a:rPr>
                <a:t>Apr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 rot="5400000">
              <a:off x="11658655" y="5846177"/>
              <a:ext cx="685800" cy="423448"/>
            </a:xfrm>
            <a:prstGeom prst="rect">
              <a:avLst/>
            </a:prstGeom>
            <a:noFill/>
          </p:spPr>
          <p:txBody>
            <a:bodyPr wrap="square" lIns="99753" tIns="49876" rIns="99753" bIns="49876" rtlCol="0">
              <a:spAutoFit/>
            </a:bodyPr>
            <a:lstStyle/>
            <a:p>
              <a:r>
                <a:rPr lang="en-US" sz="1227" dirty="0">
                  <a:solidFill>
                    <a:srgbClr val="000000"/>
                  </a:solidFill>
                </a:rPr>
                <a:t>Jun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 rot="5400000">
              <a:off x="11240582" y="5887613"/>
              <a:ext cx="768671" cy="423448"/>
            </a:xfrm>
            <a:prstGeom prst="rect">
              <a:avLst/>
            </a:prstGeom>
            <a:noFill/>
          </p:spPr>
          <p:txBody>
            <a:bodyPr wrap="square" lIns="99753" tIns="49876" rIns="99753" bIns="49876" rtlCol="0">
              <a:spAutoFit/>
            </a:bodyPr>
            <a:lstStyle/>
            <a:p>
              <a:r>
                <a:rPr lang="en-US" sz="1227" dirty="0">
                  <a:solidFill>
                    <a:srgbClr val="000000"/>
                  </a:solidFill>
                </a:rPr>
                <a:t>May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 rot="5400000">
              <a:off x="12035294" y="5846175"/>
              <a:ext cx="685800" cy="423448"/>
            </a:xfrm>
            <a:prstGeom prst="rect">
              <a:avLst/>
            </a:prstGeom>
            <a:noFill/>
          </p:spPr>
          <p:txBody>
            <a:bodyPr wrap="square" lIns="99753" tIns="49876" rIns="99753" bIns="49876" rtlCol="0">
              <a:spAutoFit/>
            </a:bodyPr>
            <a:lstStyle/>
            <a:p>
              <a:r>
                <a:rPr lang="en-US" sz="1227" dirty="0">
                  <a:solidFill>
                    <a:srgbClr val="000000"/>
                  </a:solidFill>
                </a:rPr>
                <a:t>Jul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 rot="5400000">
              <a:off x="12788570" y="5846177"/>
              <a:ext cx="685800" cy="423448"/>
            </a:xfrm>
            <a:prstGeom prst="rect">
              <a:avLst/>
            </a:prstGeom>
            <a:noFill/>
          </p:spPr>
          <p:txBody>
            <a:bodyPr wrap="square" lIns="99753" tIns="49876" rIns="99753" bIns="49876" rtlCol="0">
              <a:spAutoFit/>
            </a:bodyPr>
            <a:lstStyle/>
            <a:p>
              <a:r>
                <a:rPr lang="en-US" sz="1227" dirty="0">
                  <a:solidFill>
                    <a:srgbClr val="000000"/>
                  </a:solidFill>
                </a:rPr>
                <a:t>Sep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 rot="5400000">
              <a:off x="12411933" y="5846177"/>
              <a:ext cx="685800" cy="423448"/>
            </a:xfrm>
            <a:prstGeom prst="rect">
              <a:avLst/>
            </a:prstGeom>
            <a:noFill/>
          </p:spPr>
          <p:txBody>
            <a:bodyPr wrap="square" lIns="99753" tIns="49876" rIns="99753" bIns="49876" rtlCol="0">
              <a:spAutoFit/>
            </a:bodyPr>
            <a:lstStyle/>
            <a:p>
              <a:r>
                <a:rPr lang="en-US" sz="1227" dirty="0">
                  <a:solidFill>
                    <a:srgbClr val="000000"/>
                  </a:solidFill>
                </a:rPr>
                <a:t>Aug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 rot="5400000">
              <a:off x="13165207" y="5846177"/>
              <a:ext cx="685800" cy="423448"/>
            </a:xfrm>
            <a:prstGeom prst="rect">
              <a:avLst/>
            </a:prstGeom>
            <a:noFill/>
          </p:spPr>
          <p:txBody>
            <a:bodyPr wrap="square" lIns="99753" tIns="49876" rIns="99753" bIns="49876" rtlCol="0">
              <a:spAutoFit/>
            </a:bodyPr>
            <a:lstStyle/>
            <a:p>
              <a:r>
                <a:rPr lang="en-US" sz="1227" dirty="0">
                  <a:solidFill>
                    <a:srgbClr val="000000"/>
                  </a:solidFill>
                </a:rPr>
                <a:t>Oct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 rot="5400000">
              <a:off x="13918484" y="5846177"/>
              <a:ext cx="685800" cy="423448"/>
            </a:xfrm>
            <a:prstGeom prst="rect">
              <a:avLst/>
            </a:prstGeom>
            <a:noFill/>
          </p:spPr>
          <p:txBody>
            <a:bodyPr wrap="square" lIns="99753" tIns="49876" rIns="99753" bIns="49876" rtlCol="0">
              <a:spAutoFit/>
            </a:bodyPr>
            <a:lstStyle/>
            <a:p>
              <a:r>
                <a:rPr lang="en-US" sz="1227" dirty="0">
                  <a:solidFill>
                    <a:srgbClr val="000000"/>
                  </a:solidFill>
                </a:rPr>
                <a:t>Dec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 rot="5400000">
              <a:off x="13541845" y="5846177"/>
              <a:ext cx="685800" cy="423448"/>
            </a:xfrm>
            <a:prstGeom prst="rect">
              <a:avLst/>
            </a:prstGeom>
            <a:noFill/>
          </p:spPr>
          <p:txBody>
            <a:bodyPr wrap="square" lIns="99753" tIns="49876" rIns="99753" bIns="49876" rtlCol="0">
              <a:spAutoFit/>
            </a:bodyPr>
            <a:lstStyle/>
            <a:p>
              <a:r>
                <a:rPr lang="en-US" sz="1227" dirty="0">
                  <a:solidFill>
                    <a:srgbClr val="000000"/>
                  </a:solidFill>
                </a:rPr>
                <a:t>Nov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 rot="5400000">
              <a:off x="936267" y="5846177"/>
              <a:ext cx="685800" cy="423448"/>
            </a:xfrm>
            <a:prstGeom prst="rect">
              <a:avLst/>
            </a:prstGeom>
            <a:noFill/>
          </p:spPr>
          <p:txBody>
            <a:bodyPr wrap="square" lIns="99753" tIns="49876" rIns="99753" bIns="49876" rtlCol="0">
              <a:spAutoFit/>
            </a:bodyPr>
            <a:lstStyle/>
            <a:p>
              <a:r>
                <a:rPr lang="en-US" sz="1227" dirty="0">
                  <a:solidFill>
                    <a:srgbClr val="000000"/>
                  </a:solidFill>
                </a:rPr>
                <a:t>Jan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 rot="5400000">
              <a:off x="1689542" y="5846177"/>
              <a:ext cx="685800" cy="423448"/>
            </a:xfrm>
            <a:prstGeom prst="rect">
              <a:avLst/>
            </a:prstGeom>
            <a:noFill/>
          </p:spPr>
          <p:txBody>
            <a:bodyPr wrap="square" lIns="99753" tIns="49876" rIns="99753" bIns="49876" rtlCol="0">
              <a:spAutoFit/>
            </a:bodyPr>
            <a:lstStyle/>
            <a:p>
              <a:r>
                <a:rPr lang="en-US" sz="1227" dirty="0">
                  <a:solidFill>
                    <a:srgbClr val="000000"/>
                  </a:solidFill>
                </a:rPr>
                <a:t>Mar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 rot="5400000">
              <a:off x="1312902" y="5846177"/>
              <a:ext cx="685800" cy="423448"/>
            </a:xfrm>
            <a:prstGeom prst="rect">
              <a:avLst/>
            </a:prstGeom>
            <a:noFill/>
          </p:spPr>
          <p:txBody>
            <a:bodyPr wrap="square" lIns="99753" tIns="49876" rIns="99753" bIns="49876" rtlCol="0">
              <a:spAutoFit/>
            </a:bodyPr>
            <a:lstStyle/>
            <a:p>
              <a:r>
                <a:rPr lang="en-US" sz="1227" dirty="0">
                  <a:solidFill>
                    <a:srgbClr val="000000"/>
                  </a:solidFill>
                </a:rPr>
                <a:t>Feb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 rot="5400000">
              <a:off x="2066180" y="5846177"/>
              <a:ext cx="685800" cy="423448"/>
            </a:xfrm>
            <a:prstGeom prst="rect">
              <a:avLst/>
            </a:prstGeom>
            <a:noFill/>
          </p:spPr>
          <p:txBody>
            <a:bodyPr wrap="square" lIns="99753" tIns="49876" rIns="99753" bIns="49876" rtlCol="0">
              <a:spAutoFit/>
            </a:bodyPr>
            <a:lstStyle/>
            <a:p>
              <a:r>
                <a:rPr lang="en-US" sz="1227" dirty="0">
                  <a:solidFill>
                    <a:srgbClr val="000000"/>
                  </a:solidFill>
                </a:rPr>
                <a:t>Apr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 rot="5400000">
              <a:off x="2819458" y="5846177"/>
              <a:ext cx="685800" cy="423448"/>
            </a:xfrm>
            <a:prstGeom prst="rect">
              <a:avLst/>
            </a:prstGeom>
            <a:noFill/>
          </p:spPr>
          <p:txBody>
            <a:bodyPr wrap="square" lIns="99753" tIns="49876" rIns="99753" bIns="49876" rtlCol="0">
              <a:spAutoFit/>
            </a:bodyPr>
            <a:lstStyle/>
            <a:p>
              <a:r>
                <a:rPr lang="en-US" sz="1227" dirty="0">
                  <a:solidFill>
                    <a:srgbClr val="000000"/>
                  </a:solidFill>
                </a:rPr>
                <a:t>Jun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 rot="5400000">
              <a:off x="2401382" y="5887613"/>
              <a:ext cx="768673" cy="423448"/>
            </a:xfrm>
            <a:prstGeom prst="rect">
              <a:avLst/>
            </a:prstGeom>
            <a:noFill/>
          </p:spPr>
          <p:txBody>
            <a:bodyPr wrap="square" lIns="99753" tIns="49876" rIns="99753" bIns="49876" rtlCol="0">
              <a:spAutoFit/>
            </a:bodyPr>
            <a:lstStyle/>
            <a:p>
              <a:r>
                <a:rPr lang="en-US" sz="1227" dirty="0">
                  <a:solidFill>
                    <a:srgbClr val="000000"/>
                  </a:solidFill>
                </a:rPr>
                <a:t>May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 rot="5400000">
              <a:off x="3196093" y="5846175"/>
              <a:ext cx="685801" cy="423448"/>
            </a:xfrm>
            <a:prstGeom prst="rect">
              <a:avLst/>
            </a:prstGeom>
            <a:noFill/>
          </p:spPr>
          <p:txBody>
            <a:bodyPr wrap="square" lIns="99753" tIns="49876" rIns="99753" bIns="49876" rtlCol="0">
              <a:spAutoFit/>
            </a:bodyPr>
            <a:lstStyle/>
            <a:p>
              <a:r>
                <a:rPr lang="en-US" sz="1227" dirty="0">
                  <a:solidFill>
                    <a:srgbClr val="000000"/>
                  </a:solidFill>
                </a:rPr>
                <a:t>Jul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 rot="5400000">
              <a:off x="3949369" y="5846177"/>
              <a:ext cx="685801" cy="423448"/>
            </a:xfrm>
            <a:prstGeom prst="rect">
              <a:avLst/>
            </a:prstGeom>
            <a:noFill/>
          </p:spPr>
          <p:txBody>
            <a:bodyPr wrap="square" lIns="99753" tIns="49876" rIns="99753" bIns="49876" rtlCol="0">
              <a:spAutoFit/>
            </a:bodyPr>
            <a:lstStyle/>
            <a:p>
              <a:r>
                <a:rPr lang="en-US" sz="1227" dirty="0">
                  <a:solidFill>
                    <a:srgbClr val="000000"/>
                  </a:solidFill>
                </a:rPr>
                <a:t>Sep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 rot="5400000">
              <a:off x="3572733" y="5846177"/>
              <a:ext cx="685801" cy="423448"/>
            </a:xfrm>
            <a:prstGeom prst="rect">
              <a:avLst/>
            </a:prstGeom>
            <a:noFill/>
          </p:spPr>
          <p:txBody>
            <a:bodyPr wrap="square" lIns="99753" tIns="49876" rIns="99753" bIns="49876" rtlCol="0">
              <a:spAutoFit/>
            </a:bodyPr>
            <a:lstStyle/>
            <a:p>
              <a:r>
                <a:rPr lang="en-US" sz="1227" dirty="0">
                  <a:solidFill>
                    <a:srgbClr val="000000"/>
                  </a:solidFill>
                </a:rPr>
                <a:t>Aug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 rot="5400000">
              <a:off x="4326009" y="5846177"/>
              <a:ext cx="685801" cy="423448"/>
            </a:xfrm>
            <a:prstGeom prst="rect">
              <a:avLst/>
            </a:prstGeom>
            <a:noFill/>
          </p:spPr>
          <p:txBody>
            <a:bodyPr wrap="square" lIns="99753" tIns="49876" rIns="99753" bIns="49876" rtlCol="0">
              <a:spAutoFit/>
            </a:bodyPr>
            <a:lstStyle/>
            <a:p>
              <a:r>
                <a:rPr lang="en-US" sz="1227" dirty="0">
                  <a:solidFill>
                    <a:srgbClr val="000000"/>
                  </a:solidFill>
                </a:rPr>
                <a:t>Oct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 rot="5400000">
              <a:off x="5079274" y="5846177"/>
              <a:ext cx="685801" cy="423448"/>
            </a:xfrm>
            <a:prstGeom prst="rect">
              <a:avLst/>
            </a:prstGeom>
            <a:noFill/>
          </p:spPr>
          <p:txBody>
            <a:bodyPr wrap="square" lIns="99753" tIns="49876" rIns="99753" bIns="49876" rtlCol="0">
              <a:spAutoFit/>
            </a:bodyPr>
            <a:lstStyle/>
            <a:p>
              <a:r>
                <a:rPr lang="en-US" sz="1227" dirty="0">
                  <a:solidFill>
                    <a:srgbClr val="000000"/>
                  </a:solidFill>
                </a:rPr>
                <a:t>Dec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 rot="5400000">
              <a:off x="4702649" y="5846177"/>
              <a:ext cx="685801" cy="423448"/>
            </a:xfrm>
            <a:prstGeom prst="rect">
              <a:avLst/>
            </a:prstGeom>
            <a:noFill/>
          </p:spPr>
          <p:txBody>
            <a:bodyPr wrap="square" lIns="99753" tIns="49876" rIns="99753" bIns="49876" rtlCol="0">
              <a:spAutoFit/>
            </a:bodyPr>
            <a:lstStyle/>
            <a:p>
              <a:r>
                <a:rPr lang="en-US" sz="1227" dirty="0">
                  <a:solidFill>
                    <a:srgbClr val="000000"/>
                  </a:solidFill>
                </a:rPr>
                <a:t>Nov</a:t>
              </a:r>
            </a:p>
          </p:txBody>
        </p:sp>
      </p:grpSp>
      <p:sp>
        <p:nvSpPr>
          <p:cNvPr id="384" name="TextBox 383"/>
          <p:cNvSpPr txBox="1"/>
          <p:nvPr/>
        </p:nvSpPr>
        <p:spPr>
          <a:xfrm>
            <a:off x="4051289" y="1832655"/>
            <a:ext cx="1574837" cy="478394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txBody>
          <a:bodyPr wrap="square" lIns="99753" tIns="49876" rIns="99753" bIns="49876" rtlCol="0">
            <a:spAutoFit/>
          </a:bodyPr>
          <a:lstStyle/>
          <a:p>
            <a:pPr algn="ctr"/>
            <a:r>
              <a:rPr lang="en-US" sz="1227" dirty="0">
                <a:solidFill>
                  <a:srgbClr val="000000"/>
                </a:solidFill>
              </a:rPr>
              <a:t>Contract with vendors/contractors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66205" y="2913796"/>
            <a:ext cx="1843918" cy="4754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 lIns="62345" tIns="31173" rIns="62345" bIns="31173" rtlCol="0" anchor="ctr">
            <a:spAutoFit/>
          </a:bodyPr>
          <a:lstStyle/>
          <a:p>
            <a:pPr algn="ctr"/>
            <a:r>
              <a:rPr lang="en-US" sz="1227" dirty="0">
                <a:solidFill>
                  <a:prstClr val="black"/>
                </a:solidFill>
              </a:rPr>
              <a:t>Data analysis &amp; engagement planning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4976977" y="2903514"/>
            <a:ext cx="1469141" cy="4783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txBody>
          <a:bodyPr wrap="square" lIns="99753" tIns="49876" rIns="99753" bIns="49876" rtlCol="0" anchor="ctr">
            <a:spAutoFit/>
          </a:bodyPr>
          <a:lstStyle/>
          <a:p>
            <a:pPr algn="ctr"/>
            <a:r>
              <a:rPr lang="en-US" sz="1227" dirty="0">
                <a:solidFill>
                  <a:srgbClr val="000000"/>
                </a:solidFill>
              </a:rPr>
              <a:t>Data compilation &amp; analysis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973880" y="3102264"/>
            <a:ext cx="400074" cy="289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noFill/>
          </a:ln>
        </p:spPr>
        <p:txBody>
          <a:bodyPr wrap="square" lIns="99753" tIns="49876" rIns="99753" bIns="49876" rtlCol="0">
            <a:spAutoFit/>
          </a:bodyPr>
          <a:lstStyle/>
          <a:p>
            <a:endParaRPr lang="en-US" sz="1227" dirty="0">
              <a:solidFill>
                <a:srgbClr val="000000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8748786" y="3093720"/>
            <a:ext cx="2265311" cy="289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lIns="99753" tIns="49876" rIns="99753" bIns="49876" rtlCol="0" anchor="ctr">
            <a:spAutoFit/>
          </a:bodyPr>
          <a:lstStyle/>
          <a:p>
            <a:pPr algn="ctr"/>
            <a:r>
              <a:rPr lang="en-US" sz="1227" dirty="0">
                <a:solidFill>
                  <a:srgbClr val="000000"/>
                </a:solidFill>
              </a:rPr>
              <a:t>Health improvement planning</a:t>
            </a:r>
            <a:endParaRPr lang="en-US" sz="1227" b="1" dirty="0">
              <a:solidFill>
                <a:srgbClr val="0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 rot="8995">
            <a:off x="8174559" y="1215517"/>
            <a:ext cx="1215719" cy="2895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9753" tIns="49876" rIns="99753" bIns="49876" rtlCol="0">
            <a:spAutoFit/>
          </a:bodyPr>
          <a:lstStyle/>
          <a:p>
            <a:pPr algn="ctr"/>
            <a:r>
              <a:rPr lang="en-US" sz="1227" dirty="0">
                <a:solidFill>
                  <a:srgbClr val="000000"/>
                </a:solidFill>
              </a:rPr>
              <a:t>Update Data  </a:t>
            </a:r>
          </a:p>
        </p:txBody>
      </p:sp>
      <p:sp>
        <p:nvSpPr>
          <p:cNvPr id="83" name="TextBox 82"/>
          <p:cNvSpPr txBox="1"/>
          <p:nvPr/>
        </p:nvSpPr>
        <p:spPr>
          <a:xfrm rot="8995">
            <a:off x="1213958" y="4620705"/>
            <a:ext cx="1459375" cy="6672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9753" tIns="49876" rIns="99753" bIns="49876" rtlCol="0">
            <a:spAutoFit/>
          </a:bodyPr>
          <a:lstStyle/>
          <a:p>
            <a:pPr algn="ctr"/>
            <a:r>
              <a:rPr lang="en-US" sz="1227" dirty="0">
                <a:solidFill>
                  <a:srgbClr val="000000"/>
                </a:solidFill>
              </a:rPr>
              <a:t>Hospitals adopt health improvement plans </a:t>
            </a:r>
          </a:p>
        </p:txBody>
      </p:sp>
      <p:cxnSp>
        <p:nvCxnSpPr>
          <p:cNvPr id="84" name="Straight Connector 83"/>
          <p:cNvCxnSpPr>
            <a:endCxn id="231" idx="1"/>
          </p:cNvCxnSpPr>
          <p:nvPr/>
        </p:nvCxnSpPr>
        <p:spPr>
          <a:xfrm flipV="1">
            <a:off x="1544580" y="3854577"/>
            <a:ext cx="16915" cy="7641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 rot="8995">
            <a:off x="5732943" y="4715122"/>
            <a:ext cx="1459375" cy="47839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9753" tIns="49876" rIns="99753" bIns="49876" rtlCol="0">
            <a:spAutoFit/>
          </a:bodyPr>
          <a:lstStyle/>
          <a:p>
            <a:pPr algn="ctr"/>
            <a:r>
              <a:rPr lang="en-US" sz="1227" dirty="0">
                <a:solidFill>
                  <a:srgbClr val="000000"/>
                </a:solidFill>
              </a:rPr>
              <a:t>Release 2024 Health Profiles</a:t>
            </a:r>
          </a:p>
        </p:txBody>
      </p:sp>
      <p:cxnSp>
        <p:nvCxnSpPr>
          <p:cNvPr id="95" name="Straight Connector 94"/>
          <p:cNvCxnSpPr/>
          <p:nvPr/>
        </p:nvCxnSpPr>
        <p:spPr>
          <a:xfrm flipV="1">
            <a:off x="6446117" y="3731669"/>
            <a:ext cx="5900" cy="9975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 rot="8995">
            <a:off x="8080976" y="4469873"/>
            <a:ext cx="1339491" cy="47839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9753" tIns="49876" rIns="99753" bIns="49876" rtlCol="0">
            <a:spAutoFit/>
          </a:bodyPr>
          <a:lstStyle/>
          <a:p>
            <a:pPr algn="ctr"/>
            <a:r>
              <a:rPr lang="en-US" sz="1227" dirty="0">
                <a:solidFill>
                  <a:srgbClr val="000000"/>
                </a:solidFill>
              </a:rPr>
              <a:t>Release 2025 </a:t>
            </a:r>
          </a:p>
          <a:p>
            <a:pPr algn="ctr"/>
            <a:r>
              <a:rPr lang="en-US" sz="1227" dirty="0">
                <a:solidFill>
                  <a:srgbClr val="000000"/>
                </a:solidFill>
              </a:rPr>
              <a:t>CHNA Reports</a:t>
            </a:r>
          </a:p>
        </p:txBody>
      </p:sp>
      <p:cxnSp>
        <p:nvCxnSpPr>
          <p:cNvPr id="97" name="Straight Connector 96"/>
          <p:cNvCxnSpPr>
            <a:stCxn id="96" idx="0"/>
          </p:cNvCxnSpPr>
          <p:nvPr/>
        </p:nvCxnSpPr>
        <p:spPr>
          <a:xfrm flipH="1" flipV="1">
            <a:off x="8748786" y="3731665"/>
            <a:ext cx="2562" cy="7381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Left Brace 230"/>
          <p:cNvSpPr/>
          <p:nvPr/>
        </p:nvSpPr>
        <p:spPr>
          <a:xfrm rot="16200000">
            <a:off x="1514514" y="3429454"/>
            <a:ext cx="122909" cy="727336"/>
          </a:xfrm>
          <a:prstGeom prst="leftBrace">
            <a:avLst>
              <a:gd name="adj1" fmla="val 87641"/>
              <a:gd name="adj2" fmla="val 4801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27"/>
          </a:p>
        </p:txBody>
      </p:sp>
      <p:sp>
        <p:nvSpPr>
          <p:cNvPr id="121" name="TextBox 120"/>
          <p:cNvSpPr txBox="1"/>
          <p:nvPr/>
        </p:nvSpPr>
        <p:spPr>
          <a:xfrm>
            <a:off x="8223698" y="2781300"/>
            <a:ext cx="1092362" cy="2895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txBody>
          <a:bodyPr wrap="square" lIns="99753" tIns="49876" rIns="99753" bIns="49876" rtlCol="0">
            <a:spAutoFit/>
          </a:bodyPr>
          <a:lstStyle/>
          <a:p>
            <a:endParaRPr lang="en-US" sz="1227" dirty="0">
              <a:solidFill>
                <a:srgbClr val="00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 rot="8995">
            <a:off x="1213958" y="5381053"/>
            <a:ext cx="1459375" cy="47839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9753" tIns="49876" rIns="99753" bIns="49876" rtlCol="0">
            <a:spAutoFit/>
          </a:bodyPr>
          <a:lstStyle/>
          <a:p>
            <a:pPr algn="ctr"/>
            <a:r>
              <a:rPr lang="en-US" sz="1227" dirty="0">
                <a:solidFill>
                  <a:srgbClr val="000000"/>
                </a:solidFill>
              </a:rPr>
              <a:t>Conduct QI on CE materials </a:t>
            </a:r>
          </a:p>
        </p:txBody>
      </p:sp>
      <p:sp>
        <p:nvSpPr>
          <p:cNvPr id="86" name="TextBox 85"/>
          <p:cNvSpPr txBox="1"/>
          <p:nvPr/>
        </p:nvSpPr>
        <p:spPr>
          <a:xfrm rot="8995">
            <a:off x="1213958" y="5952539"/>
            <a:ext cx="1459375" cy="2895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9753" tIns="49876" rIns="99753" bIns="49876" rtlCol="0">
            <a:spAutoFit/>
          </a:bodyPr>
          <a:lstStyle/>
          <a:p>
            <a:pPr algn="ctr"/>
            <a:r>
              <a:rPr lang="en-US" sz="1227" dirty="0">
                <a:solidFill>
                  <a:srgbClr val="000000"/>
                </a:solidFill>
              </a:rPr>
              <a:t>Renew MOU</a:t>
            </a:r>
          </a:p>
        </p:txBody>
      </p:sp>
      <p:sp>
        <p:nvSpPr>
          <p:cNvPr id="76" name="TextBox 75"/>
          <p:cNvSpPr txBox="1"/>
          <p:nvPr/>
        </p:nvSpPr>
        <p:spPr>
          <a:xfrm rot="8995">
            <a:off x="9139379" y="5041755"/>
            <a:ext cx="1631907" cy="47839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9753" tIns="49876" rIns="99753" bIns="49876" rtlCol="0">
            <a:spAutoFit/>
          </a:bodyPr>
          <a:lstStyle/>
          <a:p>
            <a:pPr algn="ctr"/>
            <a:r>
              <a:rPr lang="en-US" sz="1227" dirty="0">
                <a:solidFill>
                  <a:srgbClr val="000000"/>
                </a:solidFill>
              </a:rPr>
              <a:t>Hospitals adopt health improvement plans</a:t>
            </a:r>
          </a:p>
        </p:txBody>
      </p:sp>
      <p:cxnSp>
        <p:nvCxnSpPr>
          <p:cNvPr id="87" name="Straight Connector 86"/>
          <p:cNvCxnSpPr>
            <a:stCxn id="76" idx="0"/>
            <a:endCxn id="88" idx="1"/>
          </p:cNvCxnSpPr>
          <p:nvPr/>
        </p:nvCxnSpPr>
        <p:spPr>
          <a:xfrm flipH="1" flipV="1">
            <a:off x="9933541" y="4000499"/>
            <a:ext cx="22418" cy="10412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Left Brace 87"/>
          <p:cNvSpPr/>
          <p:nvPr/>
        </p:nvSpPr>
        <p:spPr>
          <a:xfrm rot="16200000">
            <a:off x="9790520" y="2776921"/>
            <a:ext cx="268833" cy="2178323"/>
          </a:xfrm>
          <a:prstGeom prst="leftBrace">
            <a:avLst>
              <a:gd name="adj1" fmla="val 87641"/>
              <a:gd name="adj2" fmla="val 5039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27"/>
          </a:p>
        </p:txBody>
      </p:sp>
      <p:sp>
        <p:nvSpPr>
          <p:cNvPr id="89" name="TextBox 88"/>
          <p:cNvSpPr txBox="1"/>
          <p:nvPr/>
        </p:nvSpPr>
        <p:spPr>
          <a:xfrm rot="8995">
            <a:off x="9225645" y="5631780"/>
            <a:ext cx="1459375" cy="47839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9753" tIns="49876" rIns="99753" bIns="49876" rtlCol="0">
            <a:spAutoFit/>
          </a:bodyPr>
          <a:lstStyle/>
          <a:p>
            <a:pPr algn="ctr"/>
            <a:r>
              <a:rPr lang="en-US" sz="1227" dirty="0">
                <a:solidFill>
                  <a:srgbClr val="000000"/>
                </a:solidFill>
              </a:rPr>
              <a:t>Conduct QI on CE materials </a:t>
            </a:r>
          </a:p>
        </p:txBody>
      </p:sp>
      <p:sp>
        <p:nvSpPr>
          <p:cNvPr id="90" name="TextBox 89"/>
          <p:cNvSpPr txBox="1"/>
          <p:nvPr/>
        </p:nvSpPr>
        <p:spPr>
          <a:xfrm rot="8995">
            <a:off x="9225645" y="6221804"/>
            <a:ext cx="1459375" cy="47839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9753" tIns="49876" rIns="99753" bIns="49876" rtlCol="0">
            <a:spAutoFit/>
          </a:bodyPr>
          <a:lstStyle/>
          <a:p>
            <a:pPr algn="ctr"/>
            <a:r>
              <a:rPr lang="en-US" sz="1227" dirty="0">
                <a:solidFill>
                  <a:srgbClr val="000000"/>
                </a:solidFill>
              </a:rPr>
              <a:t>State Health Improvement Plan</a:t>
            </a:r>
          </a:p>
        </p:txBody>
      </p:sp>
      <p:sp>
        <p:nvSpPr>
          <p:cNvPr id="91" name="Left Brace 90"/>
          <p:cNvSpPr/>
          <p:nvPr/>
        </p:nvSpPr>
        <p:spPr>
          <a:xfrm rot="16200000" flipH="1">
            <a:off x="4751552" y="3367355"/>
            <a:ext cx="174312" cy="479396"/>
          </a:xfrm>
          <a:prstGeom prst="leftBrace">
            <a:avLst>
              <a:gd name="adj1" fmla="val 37412"/>
              <a:gd name="adj2" fmla="val 4801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27"/>
          </a:p>
        </p:txBody>
      </p:sp>
      <p:cxnSp>
        <p:nvCxnSpPr>
          <p:cNvPr id="391" name="Straight Connector 390"/>
          <p:cNvCxnSpPr/>
          <p:nvPr/>
        </p:nvCxnSpPr>
        <p:spPr>
          <a:xfrm flipH="1">
            <a:off x="4819658" y="2315599"/>
            <a:ext cx="1415" cy="11940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46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31ED3A9-EBB0-D91A-8E85-1409EA014506}"/>
              </a:ext>
            </a:extLst>
          </p:cNvPr>
          <p:cNvGrpSpPr/>
          <p:nvPr/>
        </p:nvGrpSpPr>
        <p:grpSpPr>
          <a:xfrm>
            <a:off x="122149" y="192470"/>
            <a:ext cx="11665527" cy="6423997"/>
            <a:chOff x="122149" y="192470"/>
            <a:chExt cx="11665527" cy="6423997"/>
          </a:xfrm>
        </p:grpSpPr>
        <p:grpSp>
          <p:nvGrpSpPr>
            <p:cNvPr id="2" name="Group 1"/>
            <p:cNvGrpSpPr/>
            <p:nvPr/>
          </p:nvGrpSpPr>
          <p:grpSpPr>
            <a:xfrm>
              <a:off x="3911971" y="756948"/>
              <a:ext cx="2468129" cy="2461011"/>
              <a:chOff x="1999368" y="-399201"/>
              <a:chExt cx="2923313" cy="3093601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1999368" y="-399201"/>
                <a:ext cx="2923313" cy="3093601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" name="Oval 4"/>
              <p:cNvSpPr txBox="1"/>
              <p:nvPr/>
            </p:nvSpPr>
            <p:spPr>
              <a:xfrm>
                <a:off x="2322552" y="229367"/>
                <a:ext cx="2283165" cy="17072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marR="0" lvl="0" indent="0" algn="ctr" defTabSz="12001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Community </a:t>
                </a:r>
              </a:p>
              <a:p>
                <a:pPr marL="0" marR="0" lvl="0" indent="0" algn="ctr" defTabSz="12001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Survey</a:t>
                </a:r>
              </a:p>
              <a:p>
                <a:pPr marL="0" marR="0" lvl="0" indent="0" algn="ctr" defTabSz="12001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ctr" defTabSz="12001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Engagement</a:t>
                </a:r>
                <a:r>
                  <a:rPr kumimoji="0" lang="en-US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 Vendor</a:t>
                </a:r>
              </a:p>
              <a:p>
                <a:pPr marL="0" marR="0" lvl="0" indent="0" algn="ctr" defTabSz="12001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noProof="0" dirty="0">
                    <a:solidFill>
                      <a:prstClr val="white"/>
                    </a:solidFill>
                    <a:latin typeface="Calibri" panose="020F0502020204030204"/>
                  </a:rPr>
                  <a:t>Program Manager</a:t>
                </a: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7575895" y="749203"/>
              <a:ext cx="2586227" cy="2416796"/>
              <a:chOff x="2196562" y="-294702"/>
              <a:chExt cx="3063191" cy="303802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196562" y="-294702"/>
                <a:ext cx="3063191" cy="303802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Oval 4"/>
              <p:cNvSpPr txBox="1"/>
              <p:nvPr/>
            </p:nvSpPr>
            <p:spPr>
              <a:xfrm>
                <a:off x="2492588" y="555604"/>
                <a:ext cx="2471137" cy="161363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marR="0" lvl="0" indent="0" algn="ctr" defTabSz="12001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prstClr val="white"/>
                    </a:solidFill>
                    <a:latin typeface="Calibri" panose="020F0502020204030204"/>
                  </a:rPr>
                  <a:t>Focus Groups &amp; Key Informant Interviews</a:t>
                </a:r>
              </a:p>
              <a:p>
                <a:pPr marL="0" marR="0" lvl="0" indent="0" algn="ctr" defTabSz="12001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ctr" defTabSz="12001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Engagement Vendor</a:t>
                </a:r>
              </a:p>
              <a:p>
                <a:pPr marL="0" marR="0" lvl="0" indent="0" algn="ctr" defTabSz="12001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prstClr val="white"/>
                    </a:solidFill>
                    <a:latin typeface="Calibri" panose="020F0502020204030204"/>
                  </a:rPr>
                  <a:t>Program Manager</a:t>
                </a:r>
              </a:p>
              <a:p>
                <a:pPr marL="0" marR="0" lvl="0" indent="0" algn="ctr" defTabSz="12001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CE Committee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172066" y="3922486"/>
              <a:ext cx="2610988" cy="2560053"/>
              <a:chOff x="2166382" y="-550651"/>
              <a:chExt cx="2968605" cy="2967954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2166382" y="-550651"/>
                <a:ext cx="2968605" cy="2967954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Oval 4"/>
              <p:cNvSpPr txBox="1"/>
              <p:nvPr/>
            </p:nvSpPr>
            <p:spPr>
              <a:xfrm>
                <a:off x="2473970" y="174537"/>
                <a:ext cx="2418904" cy="17072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marR="0" lvl="0" indent="0" algn="ctr" defTabSz="12001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Stakeholder Forums</a:t>
                </a:r>
              </a:p>
              <a:p>
                <a:pPr marL="0" marR="0" lvl="0" indent="0" algn="ctr" defTabSz="12001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</a:p>
              <a:p>
                <a:pPr marL="0" marR="0" lvl="0" indent="0" algn="ctr" defTabSz="12001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Engagement</a:t>
                </a:r>
                <a:r>
                  <a:rPr kumimoji="0" lang="en-US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 Vendor</a:t>
                </a:r>
                <a:endPara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ctr" defTabSz="12001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prstClr val="white"/>
                    </a:solidFill>
                    <a:latin typeface="Calibri" panose="020F0502020204030204"/>
                  </a:rPr>
                  <a:t>Program Manager</a:t>
                </a:r>
                <a:endPara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ctr" defTabSz="12001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noProof="0" dirty="0">
                    <a:solidFill>
                      <a:prstClr val="white"/>
                    </a:solidFill>
                    <a:latin typeface="Calibri" panose="020F0502020204030204"/>
                  </a:rPr>
                  <a:t>Local Planning Teams</a:t>
                </a:r>
              </a:p>
              <a:p>
                <a:pPr marL="0" marR="0" lvl="0" indent="0" algn="ctr" defTabSz="12001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noProof="0" dirty="0">
                    <a:solidFill>
                      <a:prstClr val="white"/>
                    </a:solidFill>
                    <a:latin typeface="Calibri" panose="020F0502020204030204"/>
                  </a:rPr>
                  <a:t>Data</a:t>
                </a:r>
                <a:r>
                  <a:rPr lang="en-US" noProof="0" dirty="0">
                    <a:solidFill>
                      <a:prstClr val="white"/>
                    </a:solidFill>
                    <a:latin typeface="Calibri" panose="020F0502020204030204"/>
                  </a:rPr>
                  <a:t> Vendor</a:t>
                </a: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18" name="Right Arrow 17"/>
            <p:cNvSpPr/>
            <p:nvPr/>
          </p:nvSpPr>
          <p:spPr>
            <a:xfrm>
              <a:off x="6566826" y="1875050"/>
              <a:ext cx="822343" cy="397164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44920" y="709813"/>
              <a:ext cx="2523286" cy="2446986"/>
              <a:chOff x="1971320" y="-475852"/>
              <a:chExt cx="2988642" cy="307597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1971320" y="-475852"/>
                <a:ext cx="2988642" cy="307597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Oval 4"/>
              <p:cNvSpPr txBox="1"/>
              <p:nvPr/>
            </p:nvSpPr>
            <p:spPr>
              <a:xfrm>
                <a:off x="2277147" y="342920"/>
                <a:ext cx="2275993" cy="17543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marR="0" lvl="0" indent="0" algn="ctr" defTabSz="12001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Outreach</a:t>
                </a:r>
                <a:r>
                  <a:rPr kumimoji="0" lang="en-US" b="0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 &amp; Engagement</a:t>
                </a:r>
              </a:p>
              <a:p>
                <a:pPr marL="0" marR="0" lvl="0" indent="0" algn="ctr" defTabSz="12001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baseline="0" dirty="0">
                  <a:solidFill>
                    <a:prstClr val="white"/>
                  </a:solidFill>
                  <a:latin typeface="Calibri" panose="020F0502020204030204"/>
                </a:endParaRPr>
              </a:p>
              <a:p>
                <a:pPr marL="0" marR="0" lvl="0" indent="0" algn="ctr" defTabSz="12001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Engagement Vendor</a:t>
                </a:r>
              </a:p>
              <a:p>
                <a:pPr marL="0" marR="0" lvl="0" indent="0" algn="ctr" defTabSz="12001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prstClr val="white"/>
                    </a:solidFill>
                    <a:latin typeface="Calibri" panose="020F0502020204030204"/>
                  </a:rPr>
                  <a:t>Program Manager</a:t>
                </a:r>
              </a:p>
              <a:p>
                <a:pPr marL="0" marR="0" lvl="0" indent="0" algn="ctr" defTabSz="12001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3" name="Equal 22"/>
            <p:cNvSpPr/>
            <p:nvPr/>
          </p:nvSpPr>
          <p:spPr>
            <a:xfrm>
              <a:off x="3018255" y="1826736"/>
              <a:ext cx="770353" cy="489527"/>
            </a:xfrm>
            <a:prstGeom prst="mathEqual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Plus 23"/>
            <p:cNvSpPr/>
            <p:nvPr/>
          </p:nvSpPr>
          <p:spPr>
            <a:xfrm>
              <a:off x="1121046" y="3139808"/>
              <a:ext cx="951346" cy="932873"/>
            </a:xfrm>
            <a:prstGeom prst="mathPlus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35077" y="4056414"/>
              <a:ext cx="2523285" cy="2560053"/>
              <a:chOff x="2166382" y="2860"/>
              <a:chExt cx="2414443" cy="2414443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166382" y="2860"/>
                <a:ext cx="2414443" cy="2414443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Oval 4"/>
              <p:cNvSpPr txBox="1"/>
              <p:nvPr/>
            </p:nvSpPr>
            <p:spPr>
              <a:xfrm>
                <a:off x="2253462" y="456052"/>
                <a:ext cx="2283165" cy="17072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marR="0" lvl="0" indent="0" algn="ctr" defTabSz="12001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Data Analysis</a:t>
                </a:r>
              </a:p>
              <a:p>
                <a:pPr marL="0" marR="0" lvl="0" indent="0" algn="ctr" defTabSz="12001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000" dirty="0">
                  <a:solidFill>
                    <a:prstClr val="white"/>
                  </a:solidFill>
                  <a:latin typeface="Calibri" panose="020F0502020204030204"/>
                </a:endParaRPr>
              </a:p>
              <a:p>
                <a:pPr marL="0" marR="0" lvl="0" indent="0" algn="ctr" defTabSz="12001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MeCDC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12001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b="1" dirty="0">
                    <a:solidFill>
                      <a:prstClr val="white"/>
                    </a:solidFill>
                    <a:latin typeface="Calibri" panose="020F0502020204030204"/>
                  </a:rPr>
                  <a:t>Data Vendor</a:t>
                </a:r>
                <a:endPara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22149" y="192470"/>
              <a:ext cx="116655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2024 SCHNA Program Work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Flow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3030305" y="5202513"/>
              <a:ext cx="969818" cy="397164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ight Arrow 43"/>
            <p:cNvSpPr/>
            <p:nvPr/>
          </p:nvSpPr>
          <p:spPr>
            <a:xfrm>
              <a:off x="7077918" y="4805349"/>
              <a:ext cx="969818" cy="397164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8188018" y="3922486"/>
              <a:ext cx="2610988" cy="2565855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Oval 4"/>
            <p:cNvSpPr txBox="1"/>
            <p:nvPr/>
          </p:nvSpPr>
          <p:spPr>
            <a:xfrm>
              <a:off x="8529531" y="4517769"/>
              <a:ext cx="1927962" cy="1369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marR="0" lvl="0" indent="0" algn="ctr" defTabSz="12001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Final Analysis &amp; Reports</a:t>
              </a:r>
            </a:p>
            <a:p>
              <a:pPr marL="0" marR="0" lvl="0" indent="0" algn="ctr" defTabSz="12001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noProof="0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marL="0" marR="0" lvl="0" indent="0" algn="ctr" defTabSz="12001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Program Manager</a:t>
              </a:r>
            </a:p>
            <a:p>
              <a:pPr marL="0" marR="0" lvl="0" indent="0" algn="ctr" defTabSz="12001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Engagement</a:t>
              </a:r>
              <a:r>
                <a:rPr kumimoji="0" lang="en-US" b="0" i="0" u="none" strike="noStrike" kern="1200" cap="none" spc="0" normalizeH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 &amp;</a:t>
              </a:r>
            </a:p>
            <a:p>
              <a:pPr marL="0" marR="0" lvl="0" indent="0" algn="ctr" defTabSz="12001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aseline="0" noProof="0" dirty="0">
                  <a:solidFill>
                    <a:prstClr val="white"/>
                  </a:solidFill>
                  <a:latin typeface="Calibri" panose="020F0502020204030204"/>
                </a:rPr>
                <a:t>Data</a:t>
              </a:r>
              <a:r>
                <a:rPr lang="en-US" noProof="0" dirty="0">
                  <a:solidFill>
                    <a:prstClr val="white"/>
                  </a:solidFill>
                  <a:latin typeface="Calibri" panose="020F0502020204030204"/>
                </a:rPr>
                <a:t> Vendors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801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2579" y="192470"/>
            <a:ext cx="11960398" cy="6665530"/>
            <a:chOff x="42579" y="192470"/>
            <a:chExt cx="11960398" cy="6665530"/>
          </a:xfrm>
        </p:grpSpPr>
        <p:grpSp>
          <p:nvGrpSpPr>
            <p:cNvPr id="2" name="Group 1"/>
            <p:cNvGrpSpPr/>
            <p:nvPr/>
          </p:nvGrpSpPr>
          <p:grpSpPr>
            <a:xfrm>
              <a:off x="3440468" y="1143120"/>
              <a:ext cx="2038494" cy="1920730"/>
              <a:chOff x="2166382" y="2860"/>
              <a:chExt cx="2414443" cy="2414443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2166382" y="2860"/>
                <a:ext cx="2414443" cy="2414443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" name="Oval 4"/>
              <p:cNvSpPr txBox="1"/>
              <p:nvPr/>
            </p:nvSpPr>
            <p:spPr>
              <a:xfrm>
                <a:off x="2232020" y="356446"/>
                <a:ext cx="2283165" cy="17072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marR="0" lvl="0" indent="0" algn="ctr" defTabSz="12001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Community </a:t>
                </a:r>
              </a:p>
              <a:p>
                <a:pPr marL="0" marR="0" lvl="0" indent="0" algn="ctr" defTabSz="12001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Survey</a:t>
                </a:r>
              </a:p>
              <a:p>
                <a:pPr marL="0" marR="0" lvl="0" indent="0" algn="ctr" defTabSz="12001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(Winter/ Spring 2024)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6679856" y="1143120"/>
              <a:ext cx="2038494" cy="1920730"/>
              <a:chOff x="2166381" y="107356"/>
              <a:chExt cx="2414443" cy="2414443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166381" y="107356"/>
                <a:ext cx="2414443" cy="2414443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Oval 4"/>
              <p:cNvSpPr txBox="1"/>
              <p:nvPr/>
            </p:nvSpPr>
            <p:spPr>
              <a:xfrm>
                <a:off x="2307723" y="502249"/>
                <a:ext cx="2173595" cy="161363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marR="0" lvl="0" indent="0" algn="ctr" defTabSz="12001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Focus Groups &amp; Key Informant Interviews</a:t>
                </a:r>
              </a:p>
              <a:p>
                <a:pPr marL="0" marR="0" lvl="0" indent="0" algn="ctr" defTabSz="12001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(Spring/ Summer 2024)</a:t>
                </a:r>
              </a:p>
            </p:txBody>
          </p:sp>
        </p:grpSp>
        <p:sp>
          <p:nvSpPr>
            <p:cNvPr id="10" name="Oval 4"/>
            <p:cNvSpPr txBox="1"/>
            <p:nvPr/>
          </p:nvSpPr>
          <p:spPr>
            <a:xfrm>
              <a:off x="10004354" y="1508006"/>
              <a:ext cx="1927657" cy="13581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marR="0" lvl="0" indent="0" algn="ctr" defTabSz="12001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Community Led Focus Groups (Summer 2024)</a:t>
              </a:r>
            </a:p>
            <a:p>
              <a:pPr marL="0" marR="0" lvl="0" indent="0" algn="ctr" defTabSz="12001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512573" y="4150606"/>
              <a:ext cx="2042260" cy="1920730"/>
              <a:chOff x="2161923" y="2860"/>
              <a:chExt cx="2418904" cy="2414443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2166382" y="2860"/>
                <a:ext cx="2414443" cy="2414443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Oval 4"/>
              <p:cNvSpPr txBox="1"/>
              <p:nvPr/>
            </p:nvSpPr>
            <p:spPr>
              <a:xfrm>
                <a:off x="2161923" y="327381"/>
                <a:ext cx="2418904" cy="17072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marR="0" lvl="0" indent="0" algn="ctr" defTabSz="12001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Stakeholder Forums </a:t>
                </a:r>
              </a:p>
              <a:p>
                <a:pPr marL="0" marR="0" lvl="0" indent="0" algn="ctr" defTabSz="12001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(Fall/Winter 2024)</a:t>
                </a:r>
              </a:p>
            </p:txBody>
          </p:sp>
        </p:grpSp>
        <p:sp>
          <p:nvSpPr>
            <p:cNvPr id="18" name="Right Arrow 17"/>
            <p:cNvSpPr/>
            <p:nvPr/>
          </p:nvSpPr>
          <p:spPr>
            <a:xfrm>
              <a:off x="5546052" y="1909918"/>
              <a:ext cx="969818" cy="397164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13731" y="1096315"/>
              <a:ext cx="2038494" cy="1920730"/>
              <a:chOff x="2166382" y="2860"/>
              <a:chExt cx="2414443" cy="2414443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2166382" y="2860"/>
                <a:ext cx="2414443" cy="2414443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Oval 4"/>
              <p:cNvSpPr txBox="1"/>
              <p:nvPr/>
            </p:nvSpPr>
            <p:spPr>
              <a:xfrm>
                <a:off x="2232020" y="356446"/>
                <a:ext cx="2283165" cy="17072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marR="0" lvl="0" indent="0" algn="ctr" defTabSz="12001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Qualitative Data</a:t>
                </a:r>
              </a:p>
              <a:p>
                <a:pPr marL="0" marR="0" lvl="0" indent="0" algn="ctr" defTabSz="12001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(Spring-Summer 2024)</a:t>
                </a:r>
              </a:p>
            </p:txBody>
          </p:sp>
        </p:grpSp>
        <p:sp>
          <p:nvSpPr>
            <p:cNvPr id="23" name="Equal 22"/>
            <p:cNvSpPr/>
            <p:nvPr/>
          </p:nvSpPr>
          <p:spPr>
            <a:xfrm>
              <a:off x="2295076" y="1848204"/>
              <a:ext cx="1089890" cy="489527"/>
            </a:xfrm>
            <a:prstGeom prst="mathEqual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Plus 23"/>
            <p:cNvSpPr/>
            <p:nvPr/>
          </p:nvSpPr>
          <p:spPr>
            <a:xfrm>
              <a:off x="800156" y="3123541"/>
              <a:ext cx="951346" cy="932873"/>
            </a:xfrm>
            <a:prstGeom prst="mathPlus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56582" y="4162911"/>
              <a:ext cx="2038494" cy="1920730"/>
              <a:chOff x="2166382" y="2860"/>
              <a:chExt cx="2414443" cy="2414443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166382" y="2860"/>
                <a:ext cx="2414443" cy="2414443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Oval 4"/>
              <p:cNvSpPr txBox="1"/>
              <p:nvPr/>
            </p:nvSpPr>
            <p:spPr>
              <a:xfrm>
                <a:off x="2232022" y="507384"/>
                <a:ext cx="2283165" cy="17072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marR="0" lvl="0" indent="0" algn="ctr" defTabSz="12001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Quantitative Data (Winter/Spring 2024)</a:t>
                </a:r>
              </a:p>
            </p:txBody>
          </p:sp>
        </p:grpSp>
        <p:sp>
          <p:nvSpPr>
            <p:cNvPr id="28" name="Right Arrow 27"/>
            <p:cNvSpPr/>
            <p:nvPr/>
          </p:nvSpPr>
          <p:spPr>
            <a:xfrm>
              <a:off x="5660247" y="4946764"/>
              <a:ext cx="969818" cy="397164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6776094" y="4142831"/>
              <a:ext cx="2038816" cy="1936744"/>
              <a:chOff x="2166382" y="2860"/>
              <a:chExt cx="2414443" cy="2414443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2166382" y="2860"/>
                <a:ext cx="2414443" cy="2414443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Oval 4"/>
              <p:cNvSpPr txBox="1"/>
              <p:nvPr/>
            </p:nvSpPr>
            <p:spPr>
              <a:xfrm>
                <a:off x="2232020" y="356446"/>
                <a:ext cx="2283165" cy="17072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marR="0" lvl="0" indent="0" algn="ctr" defTabSz="12001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Recommended Priorities </a:t>
                </a:r>
              </a:p>
              <a:p>
                <a:pPr marL="0" marR="0" lvl="0" indent="0" algn="ctr" defTabSz="12001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(Winter 2024)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58313" y="192470"/>
              <a:ext cx="116655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2024 CHNA Data Analysis, Community Engagement, and Prioritization Process &amp; Timeline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2579" y="6119336"/>
              <a:ext cx="112353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Survey to be conducted statewide, may include both general community members and professionals; Focus Groups to be conducted with community members, both low-income population and health equity groups; Key Informant Interviews to be conducted when focus groups aren’t feasible; Stakeholder forums to be conducted with professionals and advocates</a:t>
              </a:r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2420798" y="4924694"/>
              <a:ext cx="969818" cy="397164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9243907" y="2050355"/>
              <a:ext cx="1910218" cy="1826085"/>
              <a:chOff x="10151951" y="2688907"/>
              <a:chExt cx="1910218" cy="1826085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0151951" y="2688907"/>
                <a:ext cx="1893378" cy="1826085"/>
              </a:xfrm>
              <a:prstGeom prst="ellipse">
                <a:avLst/>
              </a:prstGeom>
              <a:solidFill>
                <a:srgbClr val="00B0F0"/>
              </a:solidFill>
              <a:ln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0157621" y="2963836"/>
                <a:ext cx="190454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Throughout the process, when feasible, engage in member checking to ensure those engaged were heard accurately</a:t>
                </a:r>
              </a:p>
            </p:txBody>
          </p:sp>
        </p:grpSp>
        <p:sp>
          <p:nvSpPr>
            <p:cNvPr id="39" name="Right Arrow 38"/>
            <p:cNvSpPr/>
            <p:nvPr/>
          </p:nvSpPr>
          <p:spPr>
            <a:xfrm>
              <a:off x="8960939" y="4924694"/>
              <a:ext cx="969818" cy="397164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0069723" y="4408768"/>
              <a:ext cx="1933254" cy="1440145"/>
              <a:chOff x="10069723" y="4408768"/>
              <a:chExt cx="1933254" cy="1440145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0076786" y="4408768"/>
                <a:ext cx="1926191" cy="1440145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0069723" y="4488035"/>
                <a:ext cx="193325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Steering Committee makes final priority setting decisions to include in 2025 reports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6020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C9458-8958-7B45-8276-6C764B1B6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7" y="68287"/>
            <a:ext cx="10515600" cy="1325563"/>
          </a:xfrm>
        </p:spPr>
        <p:txBody>
          <a:bodyPr/>
          <a:lstStyle/>
          <a:p>
            <a:r>
              <a:rPr lang="en-US" dirty="0"/>
              <a:t>Community Engagement Vendor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6E0E1-890E-B7A5-FEA2-2490D5815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67" y="1151983"/>
            <a:ext cx="12007065" cy="4784391"/>
          </a:xfrm>
        </p:spPr>
        <p:txBody>
          <a:bodyPr>
            <a:normAutofit/>
          </a:bodyPr>
          <a:lstStyle/>
          <a:p>
            <a:r>
              <a:rPr lang="en-US" dirty="0"/>
              <a:t>Community Engagement Process:</a:t>
            </a:r>
          </a:p>
          <a:p>
            <a:pPr lvl="1"/>
            <a:r>
              <a:rPr lang="en-US" dirty="0"/>
              <a:t>Statewide Survey </a:t>
            </a:r>
          </a:p>
          <a:p>
            <a:pPr lvl="1"/>
            <a:r>
              <a:rPr lang="en-US" dirty="0"/>
              <a:t>Focus groups </a:t>
            </a:r>
          </a:p>
          <a:p>
            <a:pPr lvl="2"/>
            <a:r>
              <a:rPr lang="en-US" dirty="0"/>
              <a:t>Statewide: Tribal members/Indigenous, Caregivers, Young Adults, Immigrants, Veterans, Multigenerational black/African American, LGBTQ+</a:t>
            </a:r>
          </a:p>
          <a:p>
            <a:pPr lvl="2"/>
            <a:r>
              <a:rPr lang="en-US" dirty="0"/>
              <a:t>Local: People with low income</a:t>
            </a:r>
          </a:p>
          <a:p>
            <a:pPr lvl="1"/>
            <a:r>
              <a:rPr lang="en-US" dirty="0"/>
              <a:t>Key informant interviews</a:t>
            </a:r>
          </a:p>
          <a:p>
            <a:pPr lvl="2"/>
            <a:r>
              <a:rPr lang="en-US" dirty="0"/>
              <a:t>Women, Mental/Behavioral Health, Substance Use, People experiencing homelessness, Incarcerated/Formerly incarcerated, New populations of immigrants</a:t>
            </a:r>
          </a:p>
          <a:p>
            <a:pPr lvl="1"/>
            <a:r>
              <a:rPr lang="en-US" dirty="0"/>
              <a:t>Other Needs Assessments</a:t>
            </a:r>
          </a:p>
          <a:p>
            <a:r>
              <a:rPr lang="en-US" dirty="0"/>
              <a:t>Stakeholder Engagement</a:t>
            </a:r>
          </a:p>
          <a:p>
            <a:pPr lvl="1"/>
            <a:r>
              <a:rPr lang="en-US" dirty="0"/>
              <a:t>County level stakeholder forums to prioritize health concerns and brainstorm actions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FD0DDF-0204-8202-1C82-44091E8D7D9C}"/>
              </a:ext>
            </a:extLst>
          </p:cNvPr>
          <p:cNvGrpSpPr/>
          <p:nvPr/>
        </p:nvGrpSpPr>
        <p:grpSpPr>
          <a:xfrm>
            <a:off x="2875879" y="5697828"/>
            <a:ext cx="6440242" cy="1095206"/>
            <a:chOff x="3629342" y="3105785"/>
            <a:chExt cx="4933315" cy="6464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17F7BF9-925E-2F12-98C5-64F4B211A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342" y="3105785"/>
              <a:ext cx="4094480" cy="64643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B1601D-276A-0D1A-638D-391A3280F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3517" y="3275965"/>
              <a:ext cx="739140" cy="347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5311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685</Words>
  <Application>Microsoft Office PowerPoint</Application>
  <PresentationFormat>Widescreen</PresentationFormat>
  <Paragraphs>167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1_Office Theme</vt:lpstr>
      <vt:lpstr>Maine Shared Community Health Needs Assessment</vt:lpstr>
      <vt:lpstr>Maine Shared CHNA</vt:lpstr>
      <vt:lpstr>Maine Shared CHNA</vt:lpstr>
      <vt:lpstr>Maine Shared CHNA: Governance Structure</vt:lpstr>
      <vt:lpstr>PowerPoint Presentation</vt:lpstr>
      <vt:lpstr>2022-2025 Timeline Maine Shared Community Health Needs Assessment</vt:lpstr>
      <vt:lpstr>PowerPoint Presentation</vt:lpstr>
      <vt:lpstr>PowerPoint Presentation</vt:lpstr>
      <vt:lpstr>Community Engagement Vendor</vt:lpstr>
      <vt:lpstr>Data Vendor</vt:lpstr>
      <vt:lpstr>Next Steps</vt:lpstr>
    </vt:vector>
  </TitlesOfParts>
  <Company>MaineHealth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Maine Shared Community Health Needs Assessment</dc:title>
  <dc:creator>Drake, Heather A</dc:creator>
  <cp:lastModifiedBy>Drake, Heather A</cp:lastModifiedBy>
  <cp:revision>10</cp:revision>
  <dcterms:created xsi:type="dcterms:W3CDTF">2023-10-24T13:36:55Z</dcterms:created>
  <dcterms:modified xsi:type="dcterms:W3CDTF">2023-11-03T16:05:49Z</dcterms:modified>
</cp:coreProperties>
</file>